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65" r:id="rId14"/>
    <p:sldId id="266" r:id="rId15"/>
    <p:sldId id="278" r:id="rId16"/>
    <p:sldId id="279" r:id="rId17"/>
    <p:sldId id="268" r:id="rId18"/>
    <p:sldId id="280" r:id="rId19"/>
    <p:sldId id="281" r:id="rId20"/>
    <p:sldId id="267" r:id="rId21"/>
    <p:sldId id="274" r:id="rId22"/>
    <p:sldId id="282" r:id="rId23"/>
    <p:sldId id="283" r:id="rId24"/>
    <p:sldId id="284" r:id="rId25"/>
    <p:sldId id="285" r:id="rId26"/>
    <p:sldId id="286" r:id="rId27"/>
    <p:sldId id="287" r:id="rId28"/>
    <p:sldId id="2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AA82-4AF1-4CB9-8AC2-52DDC6AEE185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0DB9-1A3E-47C3-B680-CE0A3F2CB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7612-3F8D-47E5-855C-AFA6F22B06B9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8076-4220-4EFE-B32C-97E9C0491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6ED9-6991-490D-ABCC-464BCFBF1667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8D61-7C30-4765-A105-C89D73208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E048-4FE8-4A54-BEED-E4BDA529031A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D471-98A8-45CE-B7EC-A81CF4BA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F4A8-BE1D-465F-AFF6-2143F0D46776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FA55-8E60-4861-A9F6-25AF38A5C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68B3-A38A-465B-8823-D7FD7307DBE5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E180-E453-4D40-BC7D-38B40B35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BA9-E877-43B5-B907-57F42EB1D82A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7122-E0E3-4DE7-91C1-99F88A48E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C054-41FE-4029-9908-5D72B2C69C2B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5D7-0D01-4D98-837C-5209D43D3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F77B-104E-4CBC-895D-8CC4CA337FA8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861A-B145-4959-9A1D-B8915F490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26A2-FDEB-469C-878C-92F5FBF26B22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A9A8-C264-4A79-838B-0C8942E19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9637-A834-41B5-A703-0EF06E4853C2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B720-52C0-4615-9186-C5E2BB311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B420E4-265E-43B5-9F4F-4ABC2004CDF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D4AB6-958A-4515-A45A-E592A144C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412" y="1196752"/>
            <a:ext cx="82314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ЭЛЕМЕНТАРНЫЕ ЧАСТИЦЫ</a:t>
            </a:r>
            <a:endParaRPr lang="ru-RU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Black Holes Unification : Supersymmetr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6667500" cy="348615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5010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1932</a:t>
            </a:r>
            <a:r>
              <a:rPr lang="ru-RU" sz="2400">
                <a:latin typeface="Calibri" pitchFamily="34" charset="0"/>
              </a:rPr>
              <a:t> г. Позитрон был обнаружен с помощью камеры Вильсона, помещенной в магнитное поле. </a:t>
            </a:r>
          </a:p>
          <a:p>
            <a:r>
              <a:rPr lang="ru-RU">
                <a:latin typeface="Calibri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953" t="3406" r="44443" b="6329"/>
          <a:stretch>
            <a:fillRect/>
          </a:stretch>
        </p:blipFill>
        <p:spPr bwMode="auto">
          <a:xfrm>
            <a:off x="285750" y="1285875"/>
            <a:ext cx="3857625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572000" y="1428750"/>
            <a:ext cx="4357688" cy="3046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Направление искривления трека частицы указывало знак ее заряда, а по радиусу кривизны и энергии частицы было определено отношение ее заряда к массе. Оно оказалось по модулю таким же, как и у электрона. </a:t>
            </a: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428625" y="5657850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Первая фотография, доказавшая существование позитрона. </a:t>
            </a:r>
            <a:endParaRPr lang="ru-RU">
              <a:latin typeface="Calibri" pitchFamily="34" charset="0"/>
            </a:endParaRP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4500563" y="4643438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Частица двигалась снизу вверх и, пройдя свинцовую пластинку, потеряла часть своей энергии. Из-за этого кривизна траектории увеличилась.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7873" t="19223" r="4348" b="2433"/>
          <a:stretch>
            <a:fillRect/>
          </a:stretch>
        </p:blipFill>
        <p:spPr bwMode="auto">
          <a:xfrm>
            <a:off x="285750" y="357188"/>
            <a:ext cx="3786188" cy="621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0" y="357188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Процесс рождения пары электрон - позитрон            </a:t>
            </a:r>
            <a:r>
              <a:rPr lang="en-US" sz="2800">
                <a:latin typeface="Calibri" pitchFamily="34" charset="0"/>
              </a:rPr>
              <a:t>ɣ</a:t>
            </a:r>
            <a:r>
              <a:rPr lang="ru-RU" sz="2800">
                <a:latin typeface="Calibri" pitchFamily="34" charset="0"/>
              </a:rPr>
              <a:t>-квантом в свинцовой пластинке.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2714625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камере Вильсона, находящейся в магнитном поле, пара оставляет характерный след в виде двурогой вилки.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5" y="142875"/>
            <a:ext cx="4572000" cy="6524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	То, что исчезновение (аннигиляция) одних частиц и появление других при реакциях между элементарными частицами является именно </a:t>
            </a:r>
            <a:r>
              <a:rPr lang="ru-RU" sz="2200" b="1" dirty="0"/>
              <a:t>превращением</a:t>
            </a:r>
            <a:r>
              <a:rPr lang="ru-RU" sz="2200" dirty="0"/>
              <a:t>, а не просто возникновением новой комбинации составных частей старых частиц, особенно наглядно обнаруживается именно при аннигиляции пары электрон - позитрон.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	Обе эти частицы обладают определенной массой в состоянии покоя и электрическими зарядами. 	Фотоны же, которые при этом рождаются, не имеют зарядов и не обладают массой покоя, так как не могут существовать в состоянии покоя.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57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	В свое время открытие рождения и аннигиляции электронно-позитронных пар вызвало настоящую </a:t>
            </a:r>
            <a:r>
              <a:rPr lang="ru-RU" sz="2000" b="1">
                <a:latin typeface="Calibri" pitchFamily="34" charset="0"/>
              </a:rPr>
              <a:t>сенсацию в науке</a:t>
            </a:r>
            <a:r>
              <a:rPr lang="ru-RU" sz="2000">
                <a:latin typeface="Calibri" pitchFamily="34" charset="0"/>
              </a:rPr>
              <a:t>. </a:t>
            </a:r>
          </a:p>
          <a:p>
            <a:r>
              <a:rPr lang="ru-RU" sz="2400">
                <a:latin typeface="Calibri" pitchFamily="34" charset="0"/>
              </a:rPr>
              <a:t>До того никто не предполагал, что электрон, старейшая из частиц, важнейший строительный материал атомов, может оказаться невечным. </a:t>
            </a: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4786313"/>
            <a:ext cx="8643938" cy="178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	Впоследствии двойники (античастицы) были найдены у всех частиц. Античастицы противопоставляются частицам именно потому, что при встрече любой частицы с соответствующей античастицей происходит их </a:t>
            </a:r>
            <a:r>
              <a:rPr lang="ru-RU" sz="2200" b="1" dirty="0"/>
              <a:t>аннигиляция,</a:t>
            </a:r>
            <a:r>
              <a:rPr lang="ru-RU" sz="2200" dirty="0"/>
              <a:t> т. е. обе частицы исчезают, превращаясь в кванты излучения или другие частицы. </a:t>
            </a:r>
          </a:p>
        </p:txBody>
      </p:sp>
      <p:pic>
        <p:nvPicPr>
          <p:cNvPr id="32770" name="Picture 2" descr="d0b0d182d0b8d0b2d0bed0b4d0bed180d0bed0b4 Ядерщики изучают антиматер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071688"/>
            <a:ext cx="4643437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50" y="214313"/>
            <a:ext cx="8643938" cy="1724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	</a:t>
            </a:r>
            <a:endParaRPr lang="ru-RU" sz="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Обнаружены сравнительно недавно </a:t>
            </a:r>
            <a:r>
              <a:rPr lang="ru-RU" sz="3200" b="1" dirty="0"/>
              <a:t>антипротон</a:t>
            </a:r>
            <a:r>
              <a:rPr lang="ru-RU" sz="2800" dirty="0"/>
              <a:t> и </a:t>
            </a:r>
            <a:r>
              <a:rPr lang="ru-RU" sz="3200" b="1" dirty="0"/>
              <a:t>антинейтрон</a:t>
            </a:r>
            <a:r>
              <a:rPr lang="ru-RU" sz="2800" b="1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	</a:t>
            </a:r>
            <a:r>
              <a:rPr lang="ru-RU" sz="2800" dirty="0"/>
              <a:t>Электрический заряд антипротона отрицателен.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214313"/>
            <a:ext cx="8715375" cy="1077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	Атомы, ядра которых состоят из </a:t>
            </a:r>
            <a:r>
              <a:rPr lang="ru-RU" sz="2800" b="1" dirty="0" err="1"/>
              <a:t>антинуклонов</a:t>
            </a:r>
            <a:r>
              <a:rPr lang="ru-RU" sz="2800" dirty="0"/>
              <a:t>, а оболочка - из позитронов, образуют </a:t>
            </a:r>
            <a:r>
              <a:rPr lang="ru-RU" sz="3600" b="1" dirty="0">
                <a:solidFill>
                  <a:srgbClr val="C00000"/>
                </a:solidFill>
              </a:rPr>
              <a:t>антивещество</a:t>
            </a:r>
            <a:r>
              <a:rPr lang="ru-RU" sz="2800" dirty="0"/>
              <a:t>. </a:t>
            </a:r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85750" y="1428750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Антиводород получен экспериментально.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214563"/>
            <a:ext cx="4572000" cy="3970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	В </a:t>
            </a:r>
            <a:r>
              <a:rPr lang="ru-RU" b="1" dirty="0"/>
              <a:t>1995</a:t>
            </a:r>
            <a:r>
              <a:rPr lang="ru-RU" dirty="0"/>
              <a:t> году впервые удалось получить атомы </a:t>
            </a:r>
            <a:r>
              <a:rPr lang="ru-RU" dirty="0" err="1"/>
              <a:t>антиводорода</a:t>
            </a:r>
            <a:r>
              <a:rPr lang="ru-RU" dirty="0"/>
              <a:t>, состоящие из антипротона и позитрона, но они быстро аннигилировали, что не давало возможности изучить их свойства.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	Сейчас же атомщикам удалось собрать установку, создающую сложное магнитное поле, что позволило удержать неуловимые ранее атомы. И хотя время, на которое удалось зафиксировать </a:t>
            </a:r>
            <a:r>
              <a:rPr lang="ru-RU" dirty="0" err="1"/>
              <a:t>антиводород</a:t>
            </a:r>
            <a:r>
              <a:rPr lang="ru-RU" dirty="0"/>
              <a:t>, составило всего одну десятую долю секунды, по словам ученых, этого достаточно, чтобы снять спектры и провести детальное изучение частиц.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38" y="2071688"/>
            <a:ext cx="357187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Физикам CERN из </a:t>
            </a:r>
            <a:r>
              <a:rPr lang="ru-RU" dirty="0" err="1"/>
              <a:t>коллаборации</a:t>
            </a:r>
            <a:r>
              <a:rPr lang="ru-RU" dirty="0"/>
              <a:t> ALPHA удалось удержать частицы </a:t>
            </a:r>
            <a:r>
              <a:rPr lang="ru-RU" dirty="0" err="1"/>
              <a:t>антиматерии</a:t>
            </a:r>
            <a:r>
              <a:rPr lang="ru-RU" dirty="0"/>
              <a:t> от аннигиляции на протяжении 1000 секунд,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4938" y="3500438"/>
            <a:ext cx="3571875" cy="2862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Антиводород</a:t>
            </a:r>
            <a:r>
              <a:rPr lang="ru-RU" dirty="0"/>
              <a:t>, с которым работали ученые, получили из нескольких десятков миллионов антипротонов и позитронов, источником для которых стал изотоп натрия </a:t>
            </a:r>
            <a:r>
              <a:rPr lang="ru-RU" baseline="30000" dirty="0"/>
              <a:t>22</a:t>
            </a:r>
            <a:r>
              <a:rPr lang="ru-RU" dirty="0"/>
              <a:t>Na. Далее последовала многоступенчатая очистка. После этого несколько тысяч атомов </a:t>
            </a:r>
            <a:r>
              <a:rPr lang="ru-RU" dirty="0" err="1"/>
              <a:t>антиматерии</a:t>
            </a:r>
            <a:r>
              <a:rPr lang="ru-RU" dirty="0"/>
              <a:t> попали в магнитную ловушку.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8358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При аннигиляции антивещества с веществом энергия покоя превращается в кинетическую энергию образующихся гамма-квантов.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2143125"/>
            <a:ext cx="8429625" cy="4400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	</a:t>
            </a:r>
            <a:r>
              <a:rPr lang="ru-RU" sz="2800" b="1" dirty="0">
                <a:solidFill>
                  <a:srgbClr val="C00000"/>
                </a:solidFill>
              </a:rPr>
              <a:t>Энергия покоя</a:t>
            </a:r>
            <a:r>
              <a:rPr lang="ru-RU" sz="2800" dirty="0"/>
              <a:t> - самый грандиозный и концентрированный </a:t>
            </a:r>
            <a:r>
              <a:rPr lang="ru-RU" sz="2800" b="1" dirty="0"/>
              <a:t>резервуар</a:t>
            </a:r>
            <a:r>
              <a:rPr lang="ru-RU" sz="2800" dirty="0"/>
              <a:t> </a:t>
            </a:r>
            <a:r>
              <a:rPr lang="ru-RU" sz="2800" b="1" dirty="0"/>
              <a:t>энергии во Вселенной</a:t>
            </a:r>
            <a:r>
              <a:rPr lang="ru-RU" sz="2800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	И только при </a:t>
            </a:r>
            <a:r>
              <a:rPr lang="ru-RU" sz="2800" b="1" i="1" dirty="0"/>
              <a:t>аннигиляции</a:t>
            </a:r>
            <a:r>
              <a:rPr lang="ru-RU" sz="2800" dirty="0"/>
              <a:t> она полностью высвобождается, превращаясь в другие виды энергии. </a:t>
            </a:r>
            <a:r>
              <a:rPr lang="ru-RU" sz="2800" b="1" dirty="0"/>
              <a:t>Поэтому антивещество - самый совершенный источник энергии, </a:t>
            </a:r>
            <a:r>
              <a:rPr lang="ru-RU" sz="2800" dirty="0"/>
              <a:t>самое калорийное «горючее».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	В состоянии ли будет человечество когда-либо это «горючее» использовать, трудно сейчас сказать.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785813" y="214313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РАСПАД НЕЙТРОНА. ОТКРЫТИЕ НЕЙТРИНО 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428625" y="785813"/>
            <a:ext cx="2865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Природа β-распада 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57188" y="2214563"/>
            <a:ext cx="83915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	</a:t>
            </a:r>
            <a:r>
              <a:rPr lang="ru-RU" sz="2400">
                <a:latin typeface="Calibri" pitchFamily="34" charset="0"/>
              </a:rPr>
              <a:t>После вылета электрона из ядра заряд ядра, а значит, и число протонов увеличиваются на единицу. Массовое число ядра не меняется. Это означает, что число нейтронов уменьшается на единицу. </a:t>
            </a:r>
            <a:endParaRPr lang="ru-RU" sz="2400"/>
          </a:p>
          <a:p>
            <a:endParaRPr lang="ru-RU" sz="2400"/>
          </a:p>
          <a:p>
            <a:r>
              <a:rPr lang="ru-RU" sz="2400"/>
              <a:t>	</a:t>
            </a:r>
            <a:r>
              <a:rPr lang="ru-RU" sz="2400">
                <a:latin typeface="Calibri" pitchFamily="34" charset="0"/>
              </a:rPr>
              <a:t>Следовательно, внутри </a:t>
            </a:r>
            <a:r>
              <a:rPr lang="ru-RU" sz="2400"/>
              <a:t>β</a:t>
            </a:r>
            <a:r>
              <a:rPr lang="ru-RU" sz="2400">
                <a:latin typeface="Calibri" pitchFamily="34" charset="0"/>
              </a:rPr>
              <a:t>-радиоактивных ядер </a:t>
            </a:r>
            <a:r>
              <a:rPr lang="ru-RU" sz="2400" b="1">
                <a:latin typeface="Calibri" pitchFamily="34" charset="0"/>
              </a:rPr>
              <a:t>нейтрон способен распадаться на протон и электрон</a:t>
            </a:r>
            <a:r>
              <a:rPr lang="ru-RU" sz="2400">
                <a:latin typeface="Calibri" pitchFamily="34" charset="0"/>
              </a:rPr>
              <a:t>. Протон остается в ядре, а электрон вылетает наружу. </a:t>
            </a:r>
            <a:endParaRPr lang="ru-RU" sz="2400"/>
          </a:p>
          <a:p>
            <a:r>
              <a:rPr lang="ru-RU" sz="2400"/>
              <a:t>	</a:t>
            </a:r>
            <a:r>
              <a:rPr lang="ru-RU" sz="2400">
                <a:latin typeface="Calibri" pitchFamily="34" charset="0"/>
              </a:rPr>
              <a:t>Только в стабильных ядрах нейтроны устойчивы.  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357188" y="1214438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При β-распаде из ядра вылетает электрон. Но электрона в ядре нет. Откуда же он берется?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8569325" cy="3954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Но вот что странно. </a:t>
            </a:r>
          </a:p>
          <a:p>
            <a:pPr>
              <a:spcBef>
                <a:spcPct val="50000"/>
              </a:spcBef>
            </a:pPr>
            <a:r>
              <a:rPr lang="ru-RU" sz="2400"/>
              <a:t>	Совершенно </a:t>
            </a:r>
            <a:r>
              <a:rPr lang="ru-RU" sz="2400" b="1"/>
              <a:t>тождественные ядра</a:t>
            </a:r>
            <a:r>
              <a:rPr lang="ru-RU" sz="2400"/>
              <a:t> испускают </a:t>
            </a:r>
            <a:r>
              <a:rPr lang="ru-RU" sz="2400" b="1"/>
              <a:t>электроны</a:t>
            </a:r>
            <a:r>
              <a:rPr lang="ru-RU" sz="2400"/>
              <a:t> </a:t>
            </a:r>
            <a:r>
              <a:rPr lang="ru-RU" sz="2400" b="1"/>
              <a:t>различной энергии</a:t>
            </a:r>
            <a:r>
              <a:rPr lang="ru-RU" sz="2400"/>
              <a:t>. Вновь образующиеся ядра, однако, совершенно </a:t>
            </a:r>
            <a:r>
              <a:rPr lang="ru-RU" sz="2400" b="1"/>
              <a:t>одинаковы</a:t>
            </a:r>
            <a:r>
              <a:rPr lang="ru-RU" sz="2400"/>
              <a:t> независимо от того, какова энергия испущенного электрона. </a:t>
            </a:r>
          </a:p>
          <a:p>
            <a:pPr>
              <a:spcBef>
                <a:spcPct val="50000"/>
              </a:spcBef>
            </a:pPr>
            <a:r>
              <a:rPr lang="ru-RU" sz="2400"/>
              <a:t>	Это противоречит закону сохранения энергии - самому фундаментальному физическому закону! </a:t>
            </a:r>
          </a:p>
          <a:p>
            <a:pPr>
              <a:spcBef>
                <a:spcPct val="50000"/>
              </a:spcBef>
            </a:pPr>
            <a:r>
              <a:rPr lang="ru-RU" sz="2400"/>
              <a:t>	</a:t>
            </a:r>
            <a:r>
              <a:rPr lang="ru-RU" sz="2400" b="1"/>
              <a:t>Энергия исходного ядра оказывается неравной сумме энергий конечного ядра и электрона!!!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71775" y="188913"/>
            <a:ext cx="3484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Гипотеза Паули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497888" cy="4268788"/>
          </a:xfrm>
          <a:prstGeom prst="rect">
            <a:avLst/>
          </a:prstGeom>
          <a:solidFill>
            <a:srgbClr val="FFE7E7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/>
              <a:t>	Швейцарский физик В. Паули предположил, что вместе с протоном и электроном при распаде нейтрона рождается какая-то частица- «невидимка», которая уносит с собой недостающую энергию. </a:t>
            </a:r>
          </a:p>
          <a:p>
            <a:pPr>
              <a:spcBef>
                <a:spcPct val="50000"/>
              </a:spcBef>
            </a:pPr>
            <a:r>
              <a:rPr lang="ru-RU" sz="2600"/>
              <a:t>	Частица эта не регистрируется приборами, потому что она не несет электрического заряда и не имеет массы покоя. Значит, она не способна производить ионизацию атомов, расщеплять ядра, т. е. не может вызвать эффекты, по которым можно судить о появлении частицы.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	Паули предположил, что гипотетическая частица просто </a:t>
            </a:r>
            <a:r>
              <a:rPr lang="ru-RU" sz="2000" b="1"/>
              <a:t>очень слабо взаимодействует с веществом</a:t>
            </a:r>
            <a:r>
              <a:rPr lang="ru-RU" sz="2000"/>
              <a:t> и поэтому может пройти сквозь большую толщу вещества, не обнаружив себя.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7137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	Эту частицу Ферми назвал </a:t>
            </a:r>
            <a:r>
              <a:rPr lang="ru-RU" sz="2800" b="1">
                <a:solidFill>
                  <a:srgbClr val="A50021"/>
                </a:solidFill>
              </a:rPr>
              <a:t>нейтрино</a:t>
            </a:r>
            <a:r>
              <a:rPr lang="ru-RU" sz="2400"/>
              <a:t>, что означает «нейтрончик».</a:t>
            </a:r>
          </a:p>
          <a:p>
            <a:r>
              <a:rPr lang="ru-RU" sz="2400"/>
              <a:t> </a:t>
            </a:r>
          </a:p>
          <a:p>
            <a:r>
              <a:rPr lang="ru-RU" sz="2400"/>
              <a:t>	Масса покоя нейтрино, как и предсказал Паули, оказалась равной </a:t>
            </a:r>
            <a:r>
              <a:rPr lang="ru-RU" sz="2400" b="1"/>
              <a:t>нулю</a:t>
            </a:r>
            <a:r>
              <a:rPr lang="ru-RU" sz="2400"/>
              <a:t>. За этими словами кроется простой смысл: </a:t>
            </a:r>
            <a:r>
              <a:rPr lang="ru-RU" sz="2400" b="1"/>
              <a:t>покоящихся нейтрино нет.</a:t>
            </a:r>
            <a:r>
              <a:rPr lang="ru-RU" sz="2400"/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2708275"/>
            <a:ext cx="871378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2400"/>
              <a:t>Едва успев появиться на свет, нейтрино сразу движется со скоростью 300000 км/с. </a:t>
            </a:r>
          </a:p>
          <a:p>
            <a:r>
              <a:rPr lang="ru-RU"/>
              <a:t>	</a:t>
            </a:r>
          </a:p>
          <a:p>
            <a:r>
              <a:rPr lang="ru-RU"/>
              <a:t>	</a:t>
            </a:r>
            <a:r>
              <a:rPr lang="ru-RU" sz="2400" i="1"/>
              <a:t>Подсчитали, как взаимодействуют нейтрино с веществом в слое определенной толщины. Результат оказался далеко не утешительным в смысле возможности обнаружить эту частицу экспериментально. Нейтрино способно пройти в свинце расстояние, равное расстоянию, проходимому светом в вакууме за несколько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979613" y="260350"/>
            <a:ext cx="566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РАСПАД СВОБОДНОГО НЕЙТРОНА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5693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	Роль нейтрино не сводится только к объяснению β- распада ядер. Очень многие элементарные частицы в свободном состоянии самопроизвольно распадаются с испусканием нейтрино. </a:t>
            </a:r>
          </a:p>
          <a:p>
            <a:pPr>
              <a:spcBef>
                <a:spcPct val="50000"/>
              </a:spcBef>
            </a:pPr>
            <a:r>
              <a:rPr lang="ru-RU"/>
              <a:t>	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475297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	Именно так ведет себя нейтрон. Только в ядрах нейтрон за счет взаимодействия с другими нуклонами приобретает стабильность. </a:t>
            </a:r>
          </a:p>
          <a:p>
            <a:pPr>
              <a:spcBef>
                <a:spcPct val="50000"/>
              </a:spcBef>
            </a:pPr>
            <a:r>
              <a:rPr lang="ru-RU" sz="2200" b="1"/>
              <a:t>Свободный же нейтрон живет в среднем 16 мин</a:t>
            </a:r>
            <a:r>
              <a:rPr lang="ru-RU" sz="2200"/>
              <a:t>. Это было экспериментально доказано лишь после того, как были построены ядерные реакторы, дающие мощные пучки нейтронов. </a:t>
            </a:r>
          </a:p>
        </p:txBody>
      </p:sp>
      <p:pic>
        <p:nvPicPr>
          <p:cNvPr id="37896" name="Picture 8" descr="Картинка по теме - как найти число протонов и нейтронов :: KakProsto.ru: как просто сделать всё"/>
          <p:cNvPicPr>
            <a:picLocks noChangeAspect="1" noChangeArrowheads="1"/>
          </p:cNvPicPr>
          <p:nvPr/>
        </p:nvPicPr>
        <p:blipFill>
          <a:blip r:embed="rId2" cstate="print"/>
          <a:srcRect t="5603" r="4013" b="5049"/>
          <a:stretch>
            <a:fillRect/>
          </a:stretch>
        </p:blipFill>
        <p:spPr bwMode="auto">
          <a:xfrm>
            <a:off x="5148263" y="2349500"/>
            <a:ext cx="3455987" cy="2303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7898" name="Picture 10" descr="7 Сентября 2010 - ICE-Gaming"/>
          <p:cNvPicPr>
            <a:picLocks noChangeAspect="1" noChangeArrowheads="1"/>
          </p:cNvPicPr>
          <p:nvPr/>
        </p:nvPicPr>
        <p:blipFill>
          <a:blip r:embed="rId3" cstate="print"/>
          <a:srcRect l="14484" t="17903" r="13100" b="10287"/>
          <a:stretch>
            <a:fillRect/>
          </a:stretch>
        </p:blipFill>
        <p:spPr bwMode="auto">
          <a:xfrm>
            <a:off x="6372225" y="5013325"/>
            <a:ext cx="1349375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148263" y="2349500"/>
            <a:ext cx="3816350" cy="2508250"/>
          </a:xfrm>
          <a:prstGeom prst="rect">
            <a:avLst/>
          </a:prstGeom>
          <a:solidFill>
            <a:srgbClr val="FFE7E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Нейтрино (символ </a:t>
            </a:r>
            <a:r>
              <a:rPr lang="el-GR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000"/>
              <a:t>) имеет античастицу, называемую антинейтрино (символ </a:t>
            </a:r>
            <a:r>
              <a:rPr lang="el-GR" sz="2400" b="1">
                <a:solidFill>
                  <a:srgbClr val="A50021"/>
                </a:solidFill>
                <a:latin typeface="Times New Roman" pitchFamily="18" charset="0"/>
              </a:rPr>
              <a:t>ν</a:t>
            </a:r>
            <a:r>
              <a:rPr lang="ru-RU"/>
              <a:t> с чертой</a:t>
            </a:r>
            <a:r>
              <a:rPr lang="ru-RU" sz="2000"/>
              <a:t>). </a:t>
            </a:r>
          </a:p>
          <a:p>
            <a:pPr>
              <a:spcBef>
                <a:spcPct val="50000"/>
              </a:spcBef>
            </a:pPr>
            <a:r>
              <a:rPr lang="ru-RU" sz="2000"/>
              <a:t>При распаде нейтрона на протон и электрон излучается именно антинейтрино:</a:t>
            </a:r>
          </a:p>
        </p:txBody>
      </p:sp>
      <p:pic>
        <p:nvPicPr>
          <p:cNvPr id="37900" name="Picture 2"/>
          <p:cNvPicPr>
            <a:picLocks noChangeAspect="1" noChangeArrowheads="1"/>
          </p:cNvPicPr>
          <p:nvPr/>
        </p:nvPicPr>
        <p:blipFill>
          <a:blip r:embed="rId4" cstate="print"/>
          <a:srcRect l="62088" t="7512" r="4100" b="7042"/>
          <a:stretch>
            <a:fillRect/>
          </a:stretch>
        </p:blipFill>
        <p:spPr bwMode="auto">
          <a:xfrm>
            <a:off x="5148263" y="5013325"/>
            <a:ext cx="3744912" cy="1073150"/>
          </a:xfrm>
          <a:prstGeom prst="rect">
            <a:avLst/>
          </a:prstGeom>
          <a:solidFill>
            <a:srgbClr val="FFE7E7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23850" y="2420938"/>
            <a:ext cx="4681538" cy="1320800"/>
          </a:xfrm>
          <a:prstGeom prst="rect">
            <a:avLst/>
          </a:prstGeom>
          <a:solidFill>
            <a:schemeClr val="bg2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Энергия нейтрона всегда больше суммы энергий протона и электрона. Избыточная энергия уносится с антинейтрино.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9" grpId="0" animBg="1"/>
      <p:bldP spid="379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76375" y="188913"/>
            <a:ext cx="639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Экспериментальное открытие нейтрино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3518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	Несмотря на свою неуловимость, нейтрино (точнее, антинейтрино) после почти 26 лет его «призрачного существования» в научных журналах было открыто экспериментально.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Теория предсказала, что при попадании антинейтрино в протон возникнут позитрон и нейтрон: </a:t>
            </a:r>
          </a:p>
        </p:txBody>
      </p:sp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2" cstate="print"/>
          <a:srcRect l="62914" t="28108" r="3755" b="19708"/>
          <a:stretch>
            <a:fillRect/>
          </a:stretch>
        </p:blipFill>
        <p:spPr bwMode="auto">
          <a:xfrm>
            <a:off x="2268538" y="2781300"/>
            <a:ext cx="4391025" cy="865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300788" y="2781300"/>
            <a:ext cx="3603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+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842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Вероятность такого процесса мала из-за чудовищной проникающей способности антинейтрино. Но если антинейтрино будет очень много, то можно надеяться их обнаружить. 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8459788" y="6237288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C00000"/>
                </a:solidFill>
                <a:cs typeface="Arial" charset="0"/>
              </a:rPr>
              <a:t>ТРИ ЭТАПА В РАЗВИТИИ ФИЗИКИ ЭЛЕМЕНТАРНЫХ ЧАСТИЦ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1571625"/>
            <a:ext cx="5472112" cy="2370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	</a:t>
            </a:r>
            <a:r>
              <a:rPr lang="ru-RU" sz="1600" i="1" dirty="0"/>
              <a:t>Когда греческий философ </a:t>
            </a:r>
            <a:r>
              <a:rPr lang="ru-RU" sz="1600" i="1" dirty="0" err="1"/>
              <a:t>Демокрит</a:t>
            </a:r>
            <a:r>
              <a:rPr lang="ru-RU" sz="1600" i="1" dirty="0"/>
              <a:t> назвал простейшие, нерасчленимые далее частицы атомами (слово а т о м, напомним, означает неделимый), то ему, вероятно, все представлялось в принципе не очень сложным. Различные предметы, растения, животные построены из неделимых, неизменных частиц. Превращения, наблюдаемые в мире, - это простая перестановка атомов. Все в мире течет, все изменяется, кроме самих атомов, которые остаются неизменными.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50825" y="727075"/>
            <a:ext cx="6265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Этап первый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.   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От электрона до позитрона</a:t>
            </a:r>
            <a:endParaRPr lang="ru-RU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508625" y="793750"/>
            <a:ext cx="150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1897-1932 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гг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513" y="4435475"/>
            <a:ext cx="8207375" cy="22463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	Но в конце XIX в. было открыто сложное строение атомов и был выделен </a:t>
            </a:r>
            <a:r>
              <a:rPr lang="ru-RU" sz="2000" b="1" dirty="0">
                <a:solidFill>
                  <a:prstClr val="black"/>
                </a:solidFill>
              </a:rPr>
              <a:t>электрон</a:t>
            </a:r>
            <a:r>
              <a:rPr lang="ru-RU" sz="2000" dirty="0">
                <a:solidFill>
                  <a:prstClr val="black"/>
                </a:solidFill>
              </a:rPr>
              <a:t> как составная часть атома.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	Уже в ХХ в., были открыты </a:t>
            </a:r>
            <a:r>
              <a:rPr lang="ru-RU" sz="2000" b="1" dirty="0">
                <a:solidFill>
                  <a:prstClr val="black"/>
                </a:solidFill>
              </a:rPr>
              <a:t>протон </a:t>
            </a:r>
            <a:r>
              <a:rPr lang="ru-RU" sz="2000" dirty="0">
                <a:solidFill>
                  <a:prstClr val="black"/>
                </a:solidFill>
              </a:rPr>
              <a:t>и</a:t>
            </a:r>
            <a:r>
              <a:rPr lang="ru-RU" sz="2000" b="1" dirty="0">
                <a:solidFill>
                  <a:prstClr val="black"/>
                </a:solidFill>
              </a:rPr>
              <a:t> нейтрон </a:t>
            </a:r>
            <a:r>
              <a:rPr lang="ru-RU" sz="2000" dirty="0">
                <a:solidFill>
                  <a:prstClr val="black"/>
                </a:solidFill>
              </a:rPr>
              <a:t>- частицы, входящие в состав атомного ядра.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	Поначалу на все эти частицы смотрели точь-в-точь как </a:t>
            </a:r>
            <a:r>
              <a:rPr lang="ru-RU" sz="2000" dirty="0" err="1">
                <a:solidFill>
                  <a:prstClr val="black"/>
                </a:solidFill>
              </a:rPr>
              <a:t>Демокрит</a:t>
            </a:r>
            <a:r>
              <a:rPr lang="ru-RU" sz="2000" dirty="0">
                <a:solidFill>
                  <a:prstClr val="black"/>
                </a:solidFill>
              </a:rPr>
              <a:t> смотрел на атомы: их считали неделимыми и неизменными первоначальными сущностями, основными кирпичиками мироздания. </a:t>
            </a:r>
          </a:p>
        </p:txBody>
      </p:sp>
      <p:pic>
        <p:nvPicPr>
          <p:cNvPr id="2050" name="Picture 2" descr="&amp;Mcy;&amp;ncy;&amp;ocy;&amp;gcy;&amp;icy;&amp;iecy; &amp;mcy;&amp;ncy;&amp;ocy;&amp;gcy;&amp;ocy;&amp;zcy;&amp;ncy;&amp;acy;&amp;jcy;&amp;kcy;&amp;icy; &amp;ncy;&amp;iecy; &amp;icy;&amp;mcy;&amp;iecy;&amp;yucy;&amp;tcy; &amp;rcy;&amp;acy;&amp;zcy;&amp;ucy;&amp;mcy;&amp;acy;. &amp;Ncy;&amp;acy;&amp;dcy;&amp;ocy; &amp;scy;&amp;tcy;&amp;rcy;&amp;iecy;&amp;mcy;&amp;icy;&amp;tcy;&amp;softcy;&amp;scy;&amp;yacy; &amp;ncy;&amp;iecy; &amp;kcy; &amp;mcy;&amp;ncy;&amp;ocy;&amp;gcy;&amp;ocy;&amp;zcy;&amp;ncy;&amp;acy;&amp;ncy;&amp;icy;&amp;yucy;, &amp;acy; &amp;kcy; &amp;mcy;&amp;ncy;&amp;ocy;&amp;gcy;&amp;ocy;&amp;mcy;&amp;ycy;&amp;scy;&amp;lcy;&amp;icy;&amp;yucy;. / &amp;Dcy;&amp;iecy;&amp;mcy;&amp;ocy;&amp;kcy;&amp;rcy;&amp;icy;&amp;tcy; - &amp;Zcy;&amp;ncy;&amp;acy;&amp;ncy;&amp;icy;&amp;yacy; &amp;icy; &amp;kcy;&amp;ocy;&amp;mcy;&amp;pcy;&amp;iecy;&amp;tcy;&amp;iecy;&amp;ncy;&amp;tcy;&amp;ncy;&amp;ocy;&amp;scy;&amp;tcy;&amp;softcy; - &amp;S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09688"/>
            <a:ext cx="171450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6572250" y="3922713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(ок. 470 или 460 — 360-е гг. до н.э.)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7204075" y="3552825"/>
            <a:ext cx="132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ДЕМОКРИТ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Айзек Азимов - Нейтрино - призрачная частица атома - чтение книг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713788" cy="6338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Строительство бункера и выживание - Part 714"/>
          <p:cNvPicPr>
            <a:picLocks noChangeAspect="1" noChangeArrowheads="1"/>
          </p:cNvPicPr>
          <p:nvPr/>
        </p:nvPicPr>
        <p:blipFill>
          <a:blip r:embed="rId2" cstate="print"/>
          <a:srcRect b="9927"/>
          <a:stretch>
            <a:fillRect/>
          </a:stretch>
        </p:blipFill>
        <p:spPr bwMode="auto">
          <a:xfrm>
            <a:off x="395288" y="1412875"/>
            <a:ext cx="8496300" cy="4897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627313" y="6308725"/>
            <a:ext cx="3722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Нейтринная Баксанская станция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713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ущелье Баксан на Кавказе в монолитной скале проделан двухкилометровый тоннель и сооружена научная лаборатория, защищенная от космических лучей скалой толщиной в несколько километров. В лаборатории располагается аппаратура для регистрации солнечных нейтрино и нейтрино из космоса.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63513" y="188913"/>
            <a:ext cx="8980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ПРОМЕЖУТОЧНЫЕ БОЗОНЫ - ПЕРЕНОСЧИКИ СЛАБЫХ ВЗАИМОДЕЙСТВИЙ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8785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	Распад нейтрона на протон, электрон и антинейтрино не может быть вызван ядерными силами, так как электрон не испытывает сильных взаимодействий и поэтому не может быть рожден за их счет. Рождение электронов возможно под действием электромагнитных сил. </a:t>
            </a:r>
          </a:p>
          <a:p>
            <a:pPr>
              <a:spcBef>
                <a:spcPct val="50000"/>
              </a:spcBef>
            </a:pPr>
            <a:r>
              <a:rPr lang="ru-RU" sz="2000" i="1"/>
              <a:t>	Но ведь есть еще антинейтрино, которое лишено электрического заряда и не участвует в электромагнитных взаимодействиях. </a:t>
            </a:r>
          </a:p>
          <a:p>
            <a:pPr>
              <a:spcBef>
                <a:spcPct val="50000"/>
              </a:spcBef>
            </a:pPr>
            <a:r>
              <a:rPr lang="ru-RU" sz="2000" i="1"/>
              <a:t>	Такая же ситуация возникает при распаде </a:t>
            </a:r>
            <a:r>
              <a:rPr lang="el-GR" sz="280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000" i="1"/>
              <a:t>-мезонов и других частиц с испусканием нейтрино или антинейтрино.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9388" y="4508500"/>
            <a:ext cx="8964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Следовательно, должны быть какие-то другие взаимодействия, ответственные  за распад нейтрона (и многих других частиц). Так на самом деле и есть.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864235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природе существует четвертый тип сил - </a:t>
            </a:r>
            <a:r>
              <a:rPr lang="ru-RU" sz="2400" b="1">
                <a:solidFill>
                  <a:srgbClr val="A50021"/>
                </a:solidFill>
              </a:rPr>
              <a:t>слабые взаимодействия</a:t>
            </a:r>
            <a:r>
              <a:rPr lang="ru-RU" sz="2400"/>
              <a:t>. Именно эти силы являются главным действующим лицом в трагедии гибели частиц.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</a:t>
            </a:r>
            <a:r>
              <a:rPr lang="ru-RU" sz="2800" b="1">
                <a:solidFill>
                  <a:srgbClr val="A50021"/>
                </a:solidFill>
              </a:rPr>
              <a:t>Слабыми</a:t>
            </a:r>
            <a:r>
              <a:rPr lang="ru-RU" sz="2400"/>
              <a:t> эти взаимодействия названы потому, что они действительно слабы: примерно в </a:t>
            </a:r>
            <a:r>
              <a:rPr lang="ru-RU" sz="2400" b="1"/>
              <a:t>10</a:t>
            </a:r>
            <a:r>
              <a:rPr lang="ru-RU" sz="2400" b="1" baseline="30000"/>
              <a:t>14</a:t>
            </a:r>
            <a:r>
              <a:rPr lang="ru-RU" sz="2400"/>
              <a:t> раз слабее ядерных! </a:t>
            </a:r>
          </a:p>
          <a:p>
            <a:pPr>
              <a:spcBef>
                <a:spcPct val="50000"/>
              </a:spcBef>
            </a:pPr>
            <a:r>
              <a:rPr lang="ru-RU" sz="2400"/>
              <a:t>	Ими всегда можно </a:t>
            </a:r>
            <a:r>
              <a:rPr lang="ru-RU" sz="2400" b="1"/>
              <a:t>пренебречь</a:t>
            </a:r>
            <a:r>
              <a:rPr lang="ru-RU" sz="2400"/>
              <a:t> там, где проявляются сильные или электромагнитные взаимодействия.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2565400"/>
            <a:ext cx="7634287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Но есть много процессов, которые могут быть вызваны только </a:t>
            </a:r>
            <a:r>
              <a:rPr lang="ru-RU" sz="2000" b="1"/>
              <a:t>слабыми взаимодействиями</a:t>
            </a:r>
            <a:r>
              <a:rPr lang="ru-RU" sz="2000"/>
              <a:t>.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9388" y="3500438"/>
            <a:ext cx="88201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	Из-за малого значения слабые взаимодействия не влияют на движение частиц заметным образом. Не ускоряют их и не замедляют. 	</a:t>
            </a:r>
          </a:p>
          <a:p>
            <a:pPr>
              <a:spcBef>
                <a:spcPct val="50000"/>
              </a:spcBef>
            </a:pPr>
            <a:r>
              <a:rPr lang="ru-RU"/>
              <a:t>Слабые взаимодействия не способны удерживать какие-либо частицы друг возле друга с образованием связанных состояний. </a:t>
            </a:r>
          </a:p>
          <a:p>
            <a:pPr>
              <a:spcBef>
                <a:spcPct val="50000"/>
              </a:spcBef>
            </a:pPr>
            <a:r>
              <a:rPr lang="ru-RU"/>
              <a:t>	Тем не менее это силы в таком же смысле, как и электромагнитные и ядерные. </a:t>
            </a:r>
          </a:p>
          <a:p>
            <a:pPr>
              <a:spcBef>
                <a:spcPct val="50000"/>
              </a:spcBef>
            </a:pPr>
            <a:r>
              <a:rPr lang="ru-RU"/>
              <a:t>	Главное ведь в любом взаимодействии - это </a:t>
            </a:r>
            <a:r>
              <a:rPr lang="ru-RU" b="1"/>
              <a:t>рождение и уничтожение частиц</a:t>
            </a:r>
            <a:r>
              <a:rPr lang="ru-RU"/>
              <a:t>. А именно эти функции (особенно </a:t>
            </a:r>
            <a:r>
              <a:rPr lang="ru-RU" b="1"/>
              <a:t>последнюю</a:t>
            </a:r>
            <a:r>
              <a:rPr lang="ru-RU"/>
              <a:t>) </a:t>
            </a:r>
            <a:r>
              <a:rPr lang="ru-RU" b="1">
                <a:solidFill>
                  <a:srgbClr val="A50021"/>
                </a:solidFill>
              </a:rPr>
              <a:t>слабые взаимодействия</a:t>
            </a:r>
            <a:r>
              <a:rPr lang="ru-RU"/>
              <a:t> выполняют не торопясь, но совершенно неукоснительно.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1378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</a:t>
            </a:r>
            <a:r>
              <a:rPr lang="ru-RU" sz="3200" b="1">
                <a:solidFill>
                  <a:srgbClr val="A50021"/>
                </a:solidFill>
              </a:rPr>
              <a:t>Слабые взаимодействия</a:t>
            </a:r>
            <a:r>
              <a:rPr lang="ru-RU" sz="2400"/>
              <a:t> совсем не редкость. </a:t>
            </a:r>
          </a:p>
          <a:p>
            <a:pPr>
              <a:spcBef>
                <a:spcPct val="50000"/>
              </a:spcBef>
            </a:pPr>
            <a:r>
              <a:rPr lang="ru-RU" sz="2400"/>
              <a:t>	Напротив, они до крайности </a:t>
            </a:r>
            <a:r>
              <a:rPr lang="ru-RU" sz="2400" b="1"/>
              <a:t>УНИВЕРСАЛЬНЫ</a:t>
            </a:r>
            <a:r>
              <a:rPr lang="ru-RU" sz="2400"/>
              <a:t>. В них участвуют все частицы. Заряд, или, точнее, константа слабых взаимодействий, имеется у всех частиц. </a:t>
            </a:r>
          </a:p>
          <a:p>
            <a:pPr>
              <a:spcBef>
                <a:spcPct val="50000"/>
              </a:spcBef>
            </a:pPr>
            <a:r>
              <a:rPr lang="ru-RU" sz="2400"/>
              <a:t>	Но только для частиц, участвующих в других взаимодействиях, способность к слабым взаимодействиям несущественна. </a:t>
            </a:r>
          </a:p>
          <a:p>
            <a:pPr>
              <a:spcBef>
                <a:spcPct val="50000"/>
              </a:spcBef>
            </a:pPr>
            <a:r>
              <a:rPr lang="ru-RU" sz="2400"/>
              <a:t>	Лишь </a:t>
            </a:r>
            <a:r>
              <a:rPr lang="ru-RU" sz="2400" b="1"/>
              <a:t>нейтрино</a:t>
            </a:r>
            <a:r>
              <a:rPr lang="ru-RU" sz="2400"/>
              <a:t> ни к каким взаимодействиям, </a:t>
            </a:r>
            <a:r>
              <a:rPr lang="ru-RU" sz="2400" b="1"/>
              <a:t>кроме слабых</a:t>
            </a:r>
            <a:r>
              <a:rPr lang="ru-RU" sz="2400"/>
              <a:t>, неспособны (за исключением ультраслабых - гравитационных).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68313" y="5300663"/>
            <a:ext cx="8064500" cy="1016000"/>
          </a:xfrm>
          <a:prstGeom prst="rect">
            <a:avLst/>
          </a:prstGeom>
          <a:solidFill>
            <a:srgbClr val="FFE7E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Роль слабых взаимодействий в эволюции Вселенной совсем не мала. Если бы слабые взаимодействия выключились, то погасло бы Солнце и другие звезды.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88913"/>
            <a:ext cx="907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200" b="1">
                <a:solidFill>
                  <a:srgbClr val="A50021"/>
                </a:solidFill>
              </a:rPr>
              <a:t>«Быстрые» и «медленные» лучше, чем «сильные» и «слабые» </a:t>
            </a:r>
          </a:p>
        </p:txBody>
      </p:sp>
      <p:pic>
        <p:nvPicPr>
          <p:cNvPr id="43014" name="Picture 6" descr="Сильный и Слабый - Литература - П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25538"/>
            <a:ext cx="4030663" cy="3043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50825" y="908050"/>
            <a:ext cx="45370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	</a:t>
            </a:r>
            <a:r>
              <a:rPr lang="ru-RU" sz="2000">
                <a:solidFill>
                  <a:srgbClr val="A50021"/>
                </a:solidFill>
              </a:rPr>
              <a:t>Слабые </a:t>
            </a:r>
            <a:r>
              <a:rPr lang="ru-RU" sz="2000"/>
              <a:t>же</a:t>
            </a:r>
            <a:r>
              <a:rPr lang="ru-RU" sz="2000">
                <a:solidFill>
                  <a:srgbClr val="A50021"/>
                </a:solidFill>
              </a:rPr>
              <a:t> взаимодействия</a:t>
            </a:r>
            <a:r>
              <a:rPr lang="ru-RU" sz="2000"/>
              <a:t> слабы совсем не в том смысле, что ничто выдающееся в микромире им не под силу. Они могут вызвать </a:t>
            </a:r>
            <a:r>
              <a:rPr lang="ru-RU" sz="2000" b="1"/>
              <a:t>развал</a:t>
            </a:r>
            <a:r>
              <a:rPr lang="ru-RU" sz="2000"/>
              <a:t> любой частицы, обладающей массой покоя, если только это допускается законами сохранения.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23850" y="3429000"/>
            <a:ext cx="43926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/>
              <a:t>Соблюдение последнего условия весьма существенно. В противном случае нейтроны в ядрах были бы нестабильными и в природе не было бы ничего, кроме водорода.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23850" y="4941888"/>
            <a:ext cx="8496300" cy="1320800"/>
          </a:xfrm>
          <a:prstGeom prst="rect">
            <a:avLst/>
          </a:prstGeom>
          <a:solidFill>
            <a:srgbClr val="FFE7E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Действия </a:t>
            </a:r>
            <a:r>
              <a:rPr lang="ru-RU" sz="2000" b="1">
                <a:solidFill>
                  <a:srgbClr val="A50021"/>
                </a:solidFill>
              </a:rPr>
              <a:t>слабых взаимодействий</a:t>
            </a:r>
            <a:r>
              <a:rPr lang="ru-RU" sz="2000"/>
              <a:t> проявляются очень редко.             В этом смысле они скорее </a:t>
            </a:r>
            <a:r>
              <a:rPr lang="ru-RU" sz="2000" b="1"/>
              <a:t>медленные</a:t>
            </a:r>
            <a:r>
              <a:rPr lang="ru-RU" sz="2000"/>
              <a:t>, чем слабые, и напоминают тяжелоатлета, способного поднять огромную штангу, но только очень и очень медленно.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50825" y="4941888"/>
            <a:ext cx="8642350" cy="1612900"/>
          </a:xfrm>
          <a:prstGeom prst="rect">
            <a:avLst/>
          </a:prstGeom>
          <a:solidFill>
            <a:srgbClr val="FFE7E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	Сильные (ядерные) взаимодействия</a:t>
            </a:r>
            <a:r>
              <a:rPr lang="ru-RU"/>
              <a:t> - это самые быстрые взаимодействия, и вызываемые ими превращения элементарных частиц происходят очень часто. </a:t>
            </a:r>
          </a:p>
          <a:p>
            <a:pPr>
              <a:spcBef>
                <a:spcPct val="50000"/>
              </a:spcBef>
            </a:pPr>
            <a:r>
              <a:rPr lang="ru-RU"/>
              <a:t>	</a:t>
            </a:r>
            <a:r>
              <a:rPr lang="ru-RU" b="1">
                <a:solidFill>
                  <a:srgbClr val="A50021"/>
                </a:solidFill>
              </a:rPr>
              <a:t>Электромагнитные взаимодействия</a:t>
            </a:r>
            <a:r>
              <a:rPr lang="ru-RU"/>
              <a:t> работают медленнее, чем сильные, но все же неизмеримо быстрее, чем слабые. 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23528" y="3429000"/>
            <a:ext cx="4248150" cy="1320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/>
              <a:t>Характерное время </a:t>
            </a:r>
            <a:r>
              <a:rPr lang="ru-RU" sz="2000" b="1"/>
              <a:t>слабых</a:t>
            </a:r>
            <a:r>
              <a:rPr lang="ru-RU" sz="2000"/>
              <a:t> взаимодействий </a:t>
            </a:r>
          </a:p>
          <a:p>
            <a:pPr algn="ctr"/>
            <a:r>
              <a:rPr lang="ru-RU" sz="2000" b="1"/>
              <a:t>10</a:t>
            </a:r>
            <a:r>
              <a:rPr lang="ru-RU" sz="2000" b="1" baseline="30000"/>
              <a:t>-10</a:t>
            </a:r>
            <a:r>
              <a:rPr lang="ru-RU" sz="2000" b="1"/>
              <a:t> </a:t>
            </a:r>
            <a:r>
              <a:rPr lang="ru-RU" sz="2000"/>
              <a:t>с против </a:t>
            </a:r>
            <a:r>
              <a:rPr lang="ru-RU" sz="2000" b="1"/>
              <a:t>10</a:t>
            </a:r>
            <a:r>
              <a:rPr lang="ru-RU" sz="2000" b="1" baseline="30000"/>
              <a:t>-21</a:t>
            </a:r>
            <a:r>
              <a:rPr lang="ru-RU" sz="2000"/>
              <a:t> С для </a:t>
            </a:r>
            <a:r>
              <a:rPr lang="ru-RU" sz="2000" b="1"/>
              <a:t>электромагнитных</a:t>
            </a:r>
            <a:r>
              <a:rPr lang="ru-RU" sz="2000"/>
              <a:t>. 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716463" y="1125538"/>
            <a:ext cx="4176712" cy="3387725"/>
          </a:xfrm>
          <a:prstGeom prst="rect">
            <a:avLst/>
          </a:prstGeom>
          <a:solidFill>
            <a:schemeClr val="bg2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     Однако при </a:t>
            </a:r>
            <a:r>
              <a:rPr lang="ru-RU" sz="2400" b="1"/>
              <a:t>больших энергиях</a:t>
            </a:r>
            <a:r>
              <a:rPr lang="ru-RU" sz="2400"/>
              <a:t> сталкивающихся частиц порядка                      ста миллиардов электронвольт слабые взаимодействия </a:t>
            </a:r>
            <a:r>
              <a:rPr lang="ru-RU" sz="2400" b="1"/>
              <a:t>перестают быть слабыми</a:t>
            </a:r>
            <a:r>
              <a:rPr lang="ru-RU" sz="2400"/>
              <a:t> по сравнению с электромагнитными.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  <p:bldP spid="43017" grpId="0" animBg="1"/>
      <p:bldP spid="43018" grpId="0" animBg="1"/>
      <p:bldP spid="430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42988" y="188913"/>
            <a:ext cx="729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Как осуществляются слабые взаимодействия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84963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Долгое время считалось, что слабые взаимодействия происходят между </a:t>
            </a:r>
            <a:r>
              <a:rPr lang="ru-RU" sz="2400" b="1"/>
              <a:t>четырьмя частицами в одной точке.</a:t>
            </a:r>
            <a:r>
              <a:rPr lang="ru-RU" sz="2400"/>
              <a:t> </a:t>
            </a:r>
          </a:p>
          <a:p>
            <a:pPr>
              <a:spcBef>
                <a:spcPct val="50000"/>
              </a:spcBef>
            </a:pPr>
            <a:r>
              <a:rPr lang="ru-RU" sz="2400"/>
              <a:t>	В случае распада нейтрона это сам нейтрон, протон, электрон и антинейтрино. </a:t>
            </a:r>
          </a:p>
          <a:p>
            <a:pPr>
              <a:spcBef>
                <a:spcPct val="50000"/>
              </a:spcBef>
            </a:pPr>
            <a:r>
              <a:rPr lang="ru-RU" sz="2400"/>
              <a:t>	Была построена Э. Ферми, Р. Фейнманом и другими учеными соответствующая  квантовая теория слабых взаимодействий. </a:t>
            </a:r>
          </a:p>
          <a:p>
            <a:pPr>
              <a:spcBef>
                <a:spcPct val="50000"/>
              </a:spcBef>
            </a:pPr>
            <a:r>
              <a:rPr lang="ru-RU" sz="2400"/>
              <a:t>	</a:t>
            </a:r>
            <a:r>
              <a:rPr lang="ru-RU" sz="2000"/>
              <a:t>Правда, исходя из общих соображений о единстве сил природы, высказывалось предположение, что слабые взаимодействия, подобно всем другим, должны осуществляться посредством некоего «слабого» поля. Соответственно должны существовать кванты этого поля - частицы - переносчики взаимодействия. </a:t>
            </a:r>
          </a:p>
          <a:p>
            <a:pPr>
              <a:spcBef>
                <a:spcPct val="50000"/>
              </a:spcBef>
            </a:pPr>
            <a:r>
              <a:rPr lang="ru-RU" sz="2000"/>
              <a:t>	</a:t>
            </a:r>
            <a:r>
              <a:rPr lang="ru-RU" sz="2000" b="1"/>
              <a:t>Но никаких экспериментальных указаний на это не было</a:t>
            </a:r>
            <a:r>
              <a:rPr lang="ru-RU" sz="2000"/>
              <a:t>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6423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	Новый важнейший шаг в развитии теории слабых взаимодействий был сделан в 60-х гг. американскими физиками С. Вайнбергом, Ш. Глэшоу и пакистанским ученым А. Саламом, работавшим в Триесте. </a:t>
            </a:r>
          </a:p>
          <a:p>
            <a:pPr>
              <a:spcBef>
                <a:spcPct val="50000"/>
              </a:spcBef>
            </a:pPr>
            <a:r>
              <a:rPr lang="ru-RU"/>
              <a:t>	Ими была выдвинута смелая </a:t>
            </a:r>
            <a:r>
              <a:rPr lang="ru-RU" sz="2000" b="1">
                <a:solidFill>
                  <a:srgbClr val="A50021"/>
                </a:solidFill>
              </a:rPr>
              <a:t>гипотеза о единстве слабых и электромагнитных взаимодействий</a:t>
            </a:r>
            <a:r>
              <a:rPr lang="ru-RU"/>
              <a:t>.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23850" y="2133600"/>
            <a:ext cx="8569325" cy="3516313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	В основе гипотезы Вайнберга, Глэшоу и Салама лежало предположение, высказывавшееся ранее, о том, что слабые взаимодействия осуществляются путем </a:t>
            </a:r>
            <a:r>
              <a:rPr lang="ru-RU" sz="2800" b="1"/>
              <a:t>обмена </a:t>
            </a:r>
            <a:r>
              <a:rPr lang="ru-RU" sz="2800"/>
              <a:t>частицами, названными </a:t>
            </a:r>
            <a:r>
              <a:rPr lang="ru-RU" sz="3200" b="1">
                <a:solidFill>
                  <a:schemeClr val="folHlink"/>
                </a:solidFill>
              </a:rPr>
              <a:t>промежуточными</a:t>
            </a:r>
            <a:r>
              <a:rPr lang="ru-RU" sz="2800" b="1">
                <a:solidFill>
                  <a:schemeClr val="folHlink"/>
                </a:solidFill>
              </a:rPr>
              <a:t> </a:t>
            </a:r>
            <a:r>
              <a:rPr lang="ru-RU" sz="2800" b="1"/>
              <a:t>или</a:t>
            </a:r>
            <a:r>
              <a:rPr lang="ru-RU" sz="2800" b="1">
                <a:solidFill>
                  <a:schemeClr val="folHlink"/>
                </a:solidFill>
              </a:rPr>
              <a:t> </a:t>
            </a:r>
            <a:r>
              <a:rPr lang="ru-RU" sz="3200" b="1">
                <a:solidFill>
                  <a:schemeClr val="folHlink"/>
                </a:solidFill>
              </a:rPr>
              <a:t>векторными </a:t>
            </a:r>
            <a:r>
              <a:rPr lang="ru-RU" sz="2800" b="1">
                <a:solidFill>
                  <a:schemeClr val="folHlink"/>
                </a:solidFill>
              </a:rPr>
              <a:t>бозонами</a:t>
            </a:r>
            <a:r>
              <a:rPr lang="ru-RU" sz="2800"/>
              <a:t>, трех сортов: </a:t>
            </a:r>
            <a:r>
              <a:rPr lang="ru-RU" sz="4800" b="1"/>
              <a:t>W</a:t>
            </a:r>
            <a:r>
              <a:rPr lang="ru-RU" sz="6600" b="1" baseline="30000"/>
              <a:t>+</a:t>
            </a:r>
            <a:r>
              <a:rPr lang="ru-RU" sz="4800" b="1"/>
              <a:t>,W</a:t>
            </a:r>
            <a:r>
              <a:rPr lang="ru-RU" sz="3200" b="1"/>
              <a:t> </a:t>
            </a:r>
            <a:r>
              <a:rPr lang="ru-RU" sz="6600" b="1" baseline="30000">
                <a:cs typeface="Arial" charset="0"/>
              </a:rPr>
              <a:t>–</a:t>
            </a:r>
            <a:r>
              <a:rPr lang="ru-RU" sz="4800" b="1"/>
              <a:t> и Z</a:t>
            </a:r>
            <a:r>
              <a:rPr lang="ru-RU" sz="4800" b="1" baseline="30000"/>
              <a:t>0</a:t>
            </a:r>
            <a:r>
              <a:rPr lang="ru-RU" sz="4800" b="1"/>
              <a:t> .</a:t>
            </a:r>
            <a:r>
              <a:rPr lang="ru-RU" sz="2800"/>
              <a:t>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23850" y="5876925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Первые две частицы несут заряд, равный элементарному, а третья нейтральна.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229235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Суть новой гипотезы состоит в следующем: природа слабого и электромагнитного взаимодействий едина в том смысле, что на самом глубоком уровне истинная их сила одинакова и промежуточные бозоны взаимодействуют со всеми частицами на малых расстояниях точно так же, как фотоны с заряженными частицами.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2781300"/>
            <a:ext cx="8713788" cy="11969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	Соответственно на очень малых расстояниях слабые взаимодействия должны проявляться с той же силой, что и электромагнитные.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87137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Почему тогда эти взаимодействия все же оправдывают свое название? </a:t>
            </a:r>
          </a:p>
          <a:p>
            <a:pPr>
              <a:spcBef>
                <a:spcPct val="50000"/>
              </a:spcBef>
            </a:pPr>
            <a:r>
              <a:rPr lang="ru-RU" sz="2000"/>
              <a:t>Почему вызываемые ими процессы протекают гораздо медленнее, чем электромагнитные процессы?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8713788" cy="1382713"/>
          </a:xfrm>
          <a:prstGeom prst="rect">
            <a:avLst/>
          </a:prstGeom>
          <a:solidFill>
            <a:srgbClr val="FFE7E7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	Радиус слабых взаимодействий гораздо меньше, чем электромагнитных. Из-за этого они кажутся слабее электромагнитных.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50825" y="727075"/>
            <a:ext cx="6265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Этап второй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.   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От  позитрона  до кварков</a:t>
            </a:r>
            <a:endParaRPr lang="ru-RU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508625" y="793750"/>
            <a:ext cx="1554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1932 - 1970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гг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ru-RU">
              <a:latin typeface="Calibri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0" y="188913"/>
            <a:ext cx="914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C00000"/>
                </a:solidFill>
                <a:cs typeface="Arial" charset="0"/>
              </a:rPr>
              <a:t>ТРИ ЭТАПА В РАЗВИТИИ ФИЗИКИ ЭЛЕМЕНТАРНЫХ ЧАСТИЦ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95288" y="1341438"/>
            <a:ext cx="849788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	Ситуация привлекательной ясности длилась недолго. Все оказалось намного сложнее: как выяснилось, неизменных частиц нет совсем. </a:t>
            </a:r>
          </a:p>
          <a:p>
            <a:r>
              <a:rPr lang="ru-RU" sz="1600" i="1">
                <a:latin typeface="Calibri" pitchFamily="34" charset="0"/>
              </a:rPr>
              <a:t>	В самом слове </a:t>
            </a:r>
            <a:r>
              <a:rPr lang="ru-RU" sz="1600" b="1" i="1">
                <a:latin typeface="Calibri" pitchFamily="34" charset="0"/>
              </a:rPr>
              <a:t>элементарная</a:t>
            </a:r>
            <a:r>
              <a:rPr lang="ru-RU" sz="1600" i="1">
                <a:latin typeface="Calibri" pitchFamily="34" charset="0"/>
              </a:rPr>
              <a:t> заключается двоякий смысл. </a:t>
            </a:r>
          </a:p>
          <a:p>
            <a:r>
              <a:rPr lang="ru-RU" sz="1600" i="1">
                <a:latin typeface="Calibri" pitchFamily="34" charset="0"/>
              </a:rPr>
              <a:t>	С одной стороны, элементарный - это само собой разумеющийся, </a:t>
            </a:r>
            <a:r>
              <a:rPr lang="ru-RU" sz="1600" b="1" i="1">
                <a:latin typeface="Calibri" pitchFamily="34" charset="0"/>
              </a:rPr>
              <a:t>простейший.</a:t>
            </a:r>
            <a:r>
              <a:rPr lang="ru-RU" sz="1600" i="1">
                <a:latin typeface="Calibri" pitchFamily="34" charset="0"/>
              </a:rPr>
              <a:t> С другой стороны, под элементарным понимается нечто </a:t>
            </a:r>
            <a:r>
              <a:rPr lang="ru-RU" sz="1600" b="1" i="1">
                <a:latin typeface="Calibri" pitchFamily="34" charset="0"/>
              </a:rPr>
              <a:t>фундаментальное</a:t>
            </a:r>
            <a:r>
              <a:rPr lang="ru-RU" sz="1600" i="1">
                <a:latin typeface="Calibri" pitchFamily="34" charset="0"/>
              </a:rPr>
              <a:t>, лежащее в основе вещей (именно в этом смысле сейчас и называют субатомные частицы (частицы из которых состоят атомы) элементарными).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225" y="3284538"/>
            <a:ext cx="4572000" cy="31702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	Считать известные сейчас элементарные частицы подобными неизменным атомам </a:t>
            </a:r>
            <a:r>
              <a:rPr lang="ru-RU" sz="2000" dirty="0" err="1"/>
              <a:t>Демокрита</a:t>
            </a:r>
            <a:r>
              <a:rPr lang="ru-RU" sz="2000" dirty="0"/>
              <a:t> мешает следующий простой факт.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	Ни одна из частиц не бессмертна.</a:t>
            </a:r>
            <a:r>
              <a:rPr lang="ru-RU" sz="2000" dirty="0"/>
              <a:t> Большинство частиц, называемых сейчас элементарными, не могут прожить более двух миллионных долей секунды, даже в отсутствие какого-либо воздействия извне.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3675" y="3224213"/>
            <a:ext cx="3527425" cy="3292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Лишь четыре частицы - </a:t>
            </a:r>
            <a:r>
              <a:rPr lang="ru-RU" sz="2600" b="1" dirty="0">
                <a:solidFill>
                  <a:srgbClr val="C00000"/>
                </a:solidFill>
              </a:rPr>
              <a:t>фотон, электрон, протон и нейтрино </a:t>
            </a:r>
            <a:r>
              <a:rPr lang="ru-RU" sz="2600" dirty="0"/>
              <a:t>- могли бы сохранять свою неизменность, если бы каждая из них была одна в целом мире.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3375"/>
            <a:ext cx="8351837" cy="1260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</a:rPr>
              <a:t>Но</a:t>
            </a:r>
            <a:r>
              <a:rPr lang="ru-RU" sz="2000" dirty="0"/>
              <a:t> у </a:t>
            </a:r>
            <a:r>
              <a:rPr lang="ru-RU" sz="2000" b="1" dirty="0">
                <a:solidFill>
                  <a:srgbClr val="C00000"/>
                </a:solidFill>
              </a:rPr>
              <a:t>электронов </a:t>
            </a:r>
            <a:r>
              <a:rPr lang="ru-RU" sz="2000" dirty="0"/>
              <a:t>и </a:t>
            </a:r>
            <a:r>
              <a:rPr lang="ru-RU" sz="2000" b="1" dirty="0">
                <a:solidFill>
                  <a:srgbClr val="C00000"/>
                </a:solidFill>
              </a:rPr>
              <a:t>протонов </a:t>
            </a:r>
            <a:r>
              <a:rPr lang="ru-RU" sz="2000" dirty="0"/>
              <a:t>имеются опаснейшие собратья </a:t>
            </a:r>
            <a:r>
              <a:rPr lang="ru-RU" sz="2000" b="1" dirty="0">
                <a:solidFill>
                  <a:srgbClr val="0070C0"/>
                </a:solidFill>
              </a:rPr>
              <a:t>позитроны</a:t>
            </a:r>
            <a:r>
              <a:rPr lang="ru-RU" sz="2000" dirty="0"/>
              <a:t> и </a:t>
            </a:r>
            <a:r>
              <a:rPr lang="ru-RU" sz="2000" b="1" dirty="0">
                <a:solidFill>
                  <a:srgbClr val="0070C0"/>
                </a:solidFill>
              </a:rPr>
              <a:t>антипротоны</a:t>
            </a:r>
            <a:r>
              <a:rPr lang="ru-RU" sz="2000" dirty="0"/>
              <a:t>, при столкновении с которыми происходит взаимное уничтожение этих частиц и образование новых.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844675"/>
            <a:ext cx="3527425" cy="1477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Фотон</a:t>
            </a:r>
            <a:r>
              <a:rPr lang="ru-RU" dirty="0"/>
              <a:t>, испущенный настольной лампой, живет не более 10</a:t>
            </a:r>
            <a:r>
              <a:rPr lang="ru-RU" baseline="30000" dirty="0"/>
              <a:t>-8</a:t>
            </a:r>
            <a:r>
              <a:rPr lang="ru-RU" dirty="0"/>
              <a:t> 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то время, которое ему нужно, чтобы достичь страницы книги и поглотиться бумагой.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4975" y="1844675"/>
            <a:ext cx="4575175" cy="1708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Лишь </a:t>
            </a:r>
            <a:r>
              <a:rPr lang="ru-RU" b="1" dirty="0"/>
              <a:t>нейтрино</a:t>
            </a:r>
            <a:r>
              <a:rPr lang="ru-RU" dirty="0"/>
              <a:t> почти бессмертно из-за того, что оно чрезвычайно слабо взаимодействует с другими частицами. </a:t>
            </a:r>
            <a:r>
              <a:rPr lang="ru-RU" sz="1700" dirty="0"/>
              <a:t>Однако и нейтрино гибнут при столкновении с другими частицами, хотя такие столкновения случаются крайне редко. 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66725" y="3789363"/>
            <a:ext cx="8426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Итак, в извечном стремлении к отысканию неизменного в нашем изменчивом мире ученые оказались не на «гранитном основании», а на «зыбком песке».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4724400"/>
            <a:ext cx="8351837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Все элементарные частицы превращаются друг в друга, и эти взаимные превращения - главный факт их существования.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Представления о неизменности элементарных частиц оказались несостоятельными. Но идея об их неразложимости сохранилась. </a:t>
            </a:r>
          </a:p>
          <a:p>
            <a:r>
              <a:rPr lang="ru-RU">
                <a:latin typeface="Calibri" pitchFamily="34" charset="0"/>
              </a:rPr>
              <a:t> 	Элементарные частицы уже далее неделимы, но они неисчерпаемы по своим свойствам.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773238"/>
            <a:ext cx="4572000" cy="42465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	При столкновении частиц сверхвысоких энергий частицы  не дробятся на нечто такое, что можно было бы назвать их составными частями. Нет, они рождают новые частицы из числа тех, которые уже фигурируют в списке элементарных частиц. Чем больше энергия сталкивающихся частиц, тем большее количество, и притом более тяжелых, частиц рождается. Это возможно благодаря тому, что при увеличении скорости масса частиц растет. Всего лишь из одной пары любых частиц с возросшей массой можно в принципе получить все известные на сегодняшний день частицы.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1525588"/>
            <a:ext cx="295275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548313" y="4724400"/>
            <a:ext cx="3333750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Результат столкновения ядра углерода, имевшего энергию 60 млрд эВ (жирная верхняя линия), с ядром серебра фотоэмульсии. Ядро раскалывается на осколки, разлетающиеся в разные стороны. Одновременно рождается много новых элементарных частиц - пионов.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8950" y="4711700"/>
            <a:ext cx="3395663" cy="1816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Подобные реакции при столкновениях релятивистских ядер, полученных в ускорителе, впервые в мире были осуществлены в 1976 г. в лаборатории высоких энергий Объединенного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﻿тута ядерных исследований в г. Дубне под руководством академика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А. М. </a:t>
            </a:r>
            <a:r>
              <a:rPr lang="ru-RU" sz="1400" b="1" dirty="0" err="1"/>
              <a:t>Балдина</a:t>
            </a:r>
            <a:r>
              <a:rPr lang="ru-RU" sz="14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28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	Конечно, что при столкновениях частиц с недоступной пока  энергией будут рождаться и какие-то новые еще неизвестные частицы. Но сути дела это не изменит. Рождаемые при столкновениях новые частицы никак нельзя рассматривать как составные части частиц - «родителей»; </a:t>
            </a:r>
            <a:r>
              <a:rPr lang="ru-RU" sz="2000" b="1">
                <a:latin typeface="Calibri" pitchFamily="34" charset="0"/>
              </a:rPr>
              <a:t>Ведь «дочерние» частицы, если их ускорить, могут, не изменив своей природы, а только увеличив массу, породить в свою очередь при столкновениях сразу несколько таких же в точности частиц, какими были их «родители», да еще и множество других частиц.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3357563"/>
            <a:ext cx="8280400" cy="1938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	По современным представлениям </a:t>
            </a:r>
            <a:r>
              <a:rPr lang="ru-RU" sz="2400" b="1" dirty="0"/>
              <a:t>элементарные частицы - это первичные, неразложимые </a:t>
            </a:r>
            <a:r>
              <a:rPr lang="ru-RU" sz="2400" dirty="0"/>
              <a:t>далее частицы, из которых построена вся материя.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	Однако </a:t>
            </a:r>
            <a:r>
              <a:rPr lang="ru-RU" sz="2400" b="1" dirty="0"/>
              <a:t>неделимость</a:t>
            </a:r>
            <a:r>
              <a:rPr lang="ru-RU" sz="2400" dirty="0"/>
              <a:t> элементарных частиц не означает, что у них отсутствует </a:t>
            </a:r>
            <a:r>
              <a:rPr lang="ru-RU" sz="2400" b="1" dirty="0"/>
              <a:t>внутренняя структура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50825" y="727075"/>
            <a:ext cx="676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Этап третий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.   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От гипотезы о кварках до наших дней.</a:t>
            </a:r>
            <a:endParaRPr lang="ru-RU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C00000"/>
                </a:solidFill>
                <a:cs typeface="Arial" charset="0"/>
              </a:rPr>
              <a:t>ТРИ ЭТАПА В РАЗВИТИИ ФИЗИКИ ЭЛЕМЕНТАРНЫХ ЧАСТИЦ 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005638" y="773113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1964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гг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. - …</a:t>
            </a:r>
            <a:endParaRPr lang="ru-RU">
              <a:latin typeface="Calibri" pitchFamily="34" charset="0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95288" y="1206500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В 60-е гг. возникли сомнения в том, что все частицы, называемые сейчас элементарными, полностью оправдывают свое название. Часть из них, возможно даже большая часть, носит это название вряд ли заслуженно. Основание для сомнений простое: этих частиц очень много. </a:t>
            </a:r>
          </a:p>
        </p:txBody>
      </p:sp>
      <p:pic>
        <p:nvPicPr>
          <p:cNvPr id="19461" name="Picture 2" descr="http://www.vcharkarn.com/userfiles/209838/particle_zo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636838"/>
            <a:ext cx="83962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424863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	Открытие новой элементарной частицы всегда составляло и сейчас составляет выдающийся триумф науки. Но уже довольно давно к каждому очередному триумфу начала примешиваться доля беспокойства. Триумфы стали следовать буквально друг за другом.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739900"/>
            <a:ext cx="4068762" cy="1323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Была открыта группа так называемых «</a:t>
            </a:r>
            <a:r>
              <a:rPr lang="ru-RU" sz="2000" b="1" dirty="0">
                <a:solidFill>
                  <a:srgbClr val="C00000"/>
                </a:solidFill>
              </a:rPr>
              <a:t>странных</a:t>
            </a:r>
            <a:r>
              <a:rPr lang="ru-RU" sz="2000" dirty="0"/>
              <a:t>» частиц: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К-мезонов </a:t>
            </a:r>
            <a:r>
              <a:rPr lang="ru-RU" sz="2000" dirty="0"/>
              <a:t>и </a:t>
            </a:r>
            <a:r>
              <a:rPr lang="ru-RU" sz="2000" b="1" dirty="0"/>
              <a:t>гиперонов</a:t>
            </a:r>
            <a:r>
              <a:rPr lang="ru-RU" sz="2000" dirty="0"/>
              <a:t> с массами, превышающими массу нуклонов.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3297238"/>
            <a:ext cx="4068762" cy="1014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В 70-е гг. к ним прибавилась большая группа «</a:t>
            </a:r>
            <a:r>
              <a:rPr lang="ru-RU" sz="2000" b="1" dirty="0">
                <a:solidFill>
                  <a:srgbClr val="C00000"/>
                </a:solidFill>
              </a:rPr>
              <a:t>очарованных</a:t>
            </a:r>
            <a:r>
              <a:rPr lang="ru-RU" sz="2000" dirty="0">
                <a:solidFill>
                  <a:prstClr val="black"/>
                </a:solidFill>
              </a:rPr>
              <a:t>» частиц с еще большими массами.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4581525"/>
            <a:ext cx="4464050" cy="1938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Были открыты чрезвычайно короткоживущие частицы с временем жизни порядка 10</a:t>
            </a:r>
            <a:r>
              <a:rPr lang="ru-RU" sz="2000" baseline="30000" dirty="0">
                <a:solidFill>
                  <a:prstClr val="black"/>
                </a:solidFill>
              </a:rPr>
              <a:t>-22</a:t>
            </a:r>
            <a:r>
              <a:rPr lang="ru-RU" sz="2000" dirty="0">
                <a:solidFill>
                  <a:prstClr val="black"/>
                </a:solidFill>
              </a:rPr>
              <a:t>-10</a:t>
            </a:r>
            <a:r>
              <a:rPr lang="ru-RU" sz="2000" baseline="30000" dirty="0">
                <a:solidFill>
                  <a:prstClr val="black"/>
                </a:solidFill>
              </a:rPr>
              <a:t>-23</a:t>
            </a:r>
            <a:r>
              <a:rPr lang="ru-RU" sz="2000" dirty="0">
                <a:solidFill>
                  <a:prstClr val="black"/>
                </a:solidFill>
              </a:rPr>
              <a:t> 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Эти частицы были названы </a:t>
            </a:r>
            <a:r>
              <a:rPr lang="ru-RU" sz="2000" b="1" dirty="0">
                <a:solidFill>
                  <a:srgbClr val="C00000"/>
                </a:solidFill>
              </a:rPr>
              <a:t>резонансами</a:t>
            </a:r>
            <a:r>
              <a:rPr lang="ru-RU" sz="2000" dirty="0">
                <a:solidFill>
                  <a:prstClr val="black"/>
                </a:solidFill>
              </a:rPr>
              <a:t>, и их число перевалило за двести.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338" y="1773238"/>
            <a:ext cx="4105275" cy="267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/>
              <a:t>В 1964 г. М. </a:t>
            </a:r>
            <a:r>
              <a:rPr lang="ru-RU" sz="2100" dirty="0" err="1"/>
              <a:t>Гелл</a:t>
            </a:r>
            <a:r>
              <a:rPr lang="ru-RU" sz="2100" dirty="0"/>
              <a:t>-Манном и              Дж. Цвейгом была предложена модель, согласно которой все частицы, участвующие в сильных (ядерных) взаимодействиях , построены из более фундаментальных (или первичных) частиц – </a:t>
            </a:r>
            <a:r>
              <a:rPr lang="ru-RU" sz="2100" b="1" dirty="0">
                <a:solidFill>
                  <a:srgbClr val="C00000"/>
                </a:solidFill>
              </a:rPr>
              <a:t>кварков</a:t>
            </a:r>
            <a:r>
              <a:rPr lang="ru-RU" sz="21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9063" y="4735513"/>
            <a:ext cx="3744912" cy="16303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    В настоящее время в </a:t>
            </a:r>
            <a:r>
              <a:rPr lang="ru-RU" sz="2000" b="1" dirty="0"/>
              <a:t>реальности кварков </a:t>
            </a:r>
            <a:r>
              <a:rPr lang="ru-RU" sz="2000" dirty="0"/>
              <a:t>почти никто не сомневается, хотя в свободном состоянии они не обнаружены.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857250" y="214313"/>
            <a:ext cx="743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ОТКРЫТИЕ ПОЗИТРОНА. АНТИЧАСТИЦЫ </a:t>
            </a:r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57188" y="857250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Существование двойника электрона - </a:t>
            </a:r>
            <a:r>
              <a:rPr lang="ru-RU" sz="2400" b="1">
                <a:latin typeface="Calibri" pitchFamily="34" charset="0"/>
              </a:rPr>
              <a:t>позитрона</a:t>
            </a:r>
            <a:r>
              <a:rPr lang="ru-RU" sz="2400">
                <a:latin typeface="Calibri" pitchFamily="34" charset="0"/>
              </a:rPr>
              <a:t> - было предсказано теоретически английским физиком П. Дираком в 1931 г.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072313" y="5143500"/>
            <a:ext cx="137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Поль Дирак</a:t>
            </a:r>
          </a:p>
        </p:txBody>
      </p:sp>
      <p:pic>
        <p:nvPicPr>
          <p:cNvPr id="11266" name="Picture 2" descr="Dirac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2071688"/>
            <a:ext cx="20002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750" y="5500688"/>
            <a:ext cx="1331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(1902-1984)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2428875"/>
            <a:ext cx="6072187" cy="347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Поль </a:t>
            </a:r>
            <a:r>
              <a:rPr lang="ru-RU" sz="2000" b="1" dirty="0" err="1"/>
              <a:t>Адриен</a:t>
            </a:r>
            <a:r>
              <a:rPr lang="ru-RU" sz="2000" b="1" dirty="0"/>
              <a:t> Морис Дирак</a:t>
            </a:r>
            <a:r>
              <a:rPr lang="ru-RU" sz="2000" dirty="0"/>
              <a:t>  — английский физик, один из создателей квантовой механики, иностранный член-корреспондент АН СССР (1931). Разработал квантовую статистику (статистика Ферми — Дирака); релятивистскую теорию движения электрона (уравнение Дирака, 1928 год), предсказавшую позитрон, а также аннигиляцию и рождение пар.  Заложил основы квантовой электродинамики и квантовой теории гравитации.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Нобелевская премия (1933, совместно с Эрвином Шредингером).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2071688"/>
            <a:ext cx="6215062" cy="44942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Одновременно Дирак предсказал, что при встрече позитрона с электроном обе частицы должны исчезать (аннигилировать), породив фотоны большой энергии. Может протекать и обратный процесс - рождение электронно-позитронной пары, - например, при столкновении фотона достаточно большой энергии (его масса должна быть больше суммы масс покоя рождающихся частиц) с ядром.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1049</Words>
  <Application>Microsoft Office PowerPoint</Application>
  <PresentationFormat>Экран (4:3)</PresentationFormat>
  <Paragraphs>158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DDooMM</cp:lastModifiedBy>
  <cp:revision>42</cp:revision>
  <dcterms:created xsi:type="dcterms:W3CDTF">2015-04-28T03:02:26Z</dcterms:created>
  <dcterms:modified xsi:type="dcterms:W3CDTF">2020-04-16T15:15:46Z</dcterms:modified>
</cp:coreProperties>
</file>