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9" r:id="rId3"/>
    <p:sldId id="267" r:id="rId4"/>
    <p:sldId id="262" r:id="rId5"/>
    <p:sldId id="263" r:id="rId6"/>
    <p:sldId id="264" r:id="rId7"/>
    <p:sldId id="265" r:id="rId8"/>
    <p:sldId id="266" r:id="rId9"/>
    <p:sldId id="268"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2" d="100"/>
          <a:sy n="102" d="100"/>
        </p:scale>
        <p:origin x="-23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CAA8287-A5E3-4F66-B1FC-1872D7CF36FC}" type="datetimeFigureOut">
              <a:rPr lang="ru-RU" smtClean="0"/>
              <a:pPr/>
              <a:t>29.04.2009</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072B364B-6DB6-40AF-850A-D83160CC547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CAA8287-A5E3-4F66-B1FC-1872D7CF36FC}" type="datetimeFigureOut">
              <a:rPr lang="ru-RU" smtClean="0"/>
              <a:pPr/>
              <a:t>29.04.2009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2B364B-6DB6-40AF-850A-D83160CC547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CAA8287-A5E3-4F66-B1FC-1872D7CF36FC}" type="datetimeFigureOut">
              <a:rPr lang="ru-RU" smtClean="0"/>
              <a:pPr/>
              <a:t>29.04.2009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2B364B-6DB6-40AF-850A-D83160CC547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CAA8287-A5E3-4F66-B1FC-1872D7CF36FC}" type="datetimeFigureOut">
              <a:rPr lang="ru-RU" smtClean="0"/>
              <a:pPr/>
              <a:t>29.04.2009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2B364B-6DB6-40AF-850A-D83160CC547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CAA8287-A5E3-4F66-B1FC-1872D7CF36FC}" type="datetimeFigureOut">
              <a:rPr lang="ru-RU" smtClean="0"/>
              <a:pPr/>
              <a:t>29.04.2009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072B364B-6DB6-40AF-850A-D83160CC547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CAA8287-A5E3-4F66-B1FC-1872D7CF36FC}" type="datetimeFigureOut">
              <a:rPr lang="ru-RU" smtClean="0"/>
              <a:pPr/>
              <a:t>29.04.2009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72B364B-6DB6-40AF-850A-D83160CC547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CAA8287-A5E3-4F66-B1FC-1872D7CF36FC}" type="datetimeFigureOut">
              <a:rPr lang="ru-RU" smtClean="0"/>
              <a:pPr/>
              <a:t>29.04.2009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72B364B-6DB6-40AF-850A-D83160CC547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CAA8287-A5E3-4F66-B1FC-1872D7CF36FC}" type="datetimeFigureOut">
              <a:rPr lang="ru-RU" smtClean="0"/>
              <a:pPr/>
              <a:t>29.04.2009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72B364B-6DB6-40AF-850A-D83160CC547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CAA8287-A5E3-4F66-B1FC-1872D7CF36FC}" type="datetimeFigureOut">
              <a:rPr lang="ru-RU" smtClean="0"/>
              <a:pPr/>
              <a:t>29.04.2009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72B364B-6DB6-40AF-850A-D83160CC547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CAA8287-A5E3-4F66-B1FC-1872D7CF36FC}" type="datetimeFigureOut">
              <a:rPr lang="ru-RU" smtClean="0"/>
              <a:pPr/>
              <a:t>29.04.2009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72B364B-6DB6-40AF-850A-D83160CC547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CAA8287-A5E3-4F66-B1FC-1872D7CF36FC}" type="datetimeFigureOut">
              <a:rPr lang="ru-RU" smtClean="0"/>
              <a:pPr/>
              <a:t>29.04.2009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72B364B-6DB6-40AF-850A-D83160CC547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CAA8287-A5E3-4F66-B1FC-1872D7CF36FC}" type="datetimeFigureOut">
              <a:rPr lang="ru-RU" smtClean="0"/>
              <a:pPr/>
              <a:t>29.04.2009</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72B364B-6DB6-40AF-850A-D83160CC547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Documents and Settings\Admin\Мои документы\Загрузки\мнт.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ctrTitle"/>
          </p:nvPr>
        </p:nvSpPr>
        <p:spPr>
          <a:xfrm>
            <a:off x="214282" y="857232"/>
            <a:ext cx="8643998" cy="762000"/>
          </a:xfrm>
        </p:spPr>
        <p:txBody>
          <a:bodyPr>
            <a:normAutofit fontScale="90000"/>
            <a:scene3d>
              <a:camera prst="orthographicFront"/>
              <a:lightRig rig="soft" dir="t">
                <a:rot lat="0" lon="0" rev="10800000"/>
              </a:lightRig>
            </a:scene3d>
            <a:sp3d>
              <a:bevelT w="27940" h="12700"/>
              <a:contourClr>
                <a:srgbClr val="DDDDDD"/>
              </a:contourClr>
            </a:sp3d>
          </a:bodyPr>
          <a:lstStyle/>
          <a:p>
            <a:pPr eaLnBrk="1" hangingPunct="1">
              <a:defRPr/>
            </a:pPr>
            <a:r>
              <a:rPr lang="ru-RU" sz="7200" spc="150" dirty="0" smtClean="0">
                <a:ln w="11430"/>
                <a:solidFill>
                  <a:srgbClr val="FFFF66"/>
                </a:solidFill>
                <a:effectLst>
                  <a:outerShdw blurRad="25400" algn="tl" rotWithShape="0">
                    <a:srgbClr val="000000">
                      <a:alpha val="43000"/>
                    </a:srgbClr>
                  </a:outerShdw>
                </a:effectLst>
              </a:rPr>
              <a:t>Электромагниты</a:t>
            </a: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5786446" cy="6643710"/>
          </a:xfrm>
        </p:spPr>
        <p:txBody>
          <a:bodyPr>
            <a:normAutofit fontScale="77500" lnSpcReduction="20000"/>
          </a:bodyPr>
          <a:lstStyle/>
          <a:p>
            <a:r>
              <a:rPr lang="ru-RU" dirty="0" smtClean="0">
                <a:solidFill>
                  <a:schemeClr val="bg1"/>
                </a:solidFill>
              </a:rPr>
              <a:t>Магнит известен человеку с незапамятных времён. До нас дошли упоминания</a:t>
            </a:r>
            <a:br>
              <a:rPr lang="ru-RU" dirty="0" smtClean="0">
                <a:solidFill>
                  <a:schemeClr val="bg1"/>
                </a:solidFill>
              </a:rPr>
            </a:br>
            <a:r>
              <a:rPr lang="ru-RU" dirty="0" smtClean="0">
                <a:solidFill>
                  <a:schemeClr val="bg1"/>
                </a:solidFill>
              </a:rPr>
              <a:t>о магнитах и их свойствах в трудах Фалеса Милетского (прибл. 600 до н.э.) и Платона (427-347 до н.э.). Само слово "магнит" возникло в связи с тем, что природные магниты были обнаружены греками в </a:t>
            </a:r>
            <a:r>
              <a:rPr lang="ru-RU" dirty="0" err="1" smtClean="0">
                <a:solidFill>
                  <a:schemeClr val="bg1"/>
                </a:solidFill>
              </a:rPr>
              <a:t>Магнесии</a:t>
            </a:r>
            <a:r>
              <a:rPr lang="ru-RU" dirty="0" smtClean="0">
                <a:solidFill>
                  <a:schemeClr val="bg1"/>
                </a:solidFill>
              </a:rPr>
              <a:t> (Фессалия).</a:t>
            </a:r>
            <a:br>
              <a:rPr lang="ru-RU" dirty="0" smtClean="0">
                <a:solidFill>
                  <a:schemeClr val="bg1"/>
                </a:solidFill>
              </a:rPr>
            </a:br>
            <a:r>
              <a:rPr lang="ru-RU" dirty="0" smtClean="0">
                <a:solidFill>
                  <a:schemeClr val="bg1"/>
                </a:solidFill>
              </a:rPr>
              <a:t>Естественные (или природные) магниты встречаются в природе в виде залежей магнитных руд. В Тартуском университете находится самый крупный известный естественный магнит. Его масса составляет 13 кг, и он способен поднять груз в 40 кг.</a:t>
            </a:r>
            <a:br>
              <a:rPr lang="ru-RU" dirty="0" smtClean="0">
                <a:solidFill>
                  <a:schemeClr val="bg1"/>
                </a:solidFill>
              </a:rPr>
            </a:br>
            <a:r>
              <a:rPr lang="ru-RU" dirty="0" smtClean="0">
                <a:solidFill>
                  <a:schemeClr val="bg1"/>
                </a:solidFill>
              </a:rPr>
              <a:t>Искусственные магниты - это магниты созданные человеком на основе различных ферромагнетиков. Так называемые "порошковые" магниты (из железа, кобальта и некоторых других добавок) могут удержать груз более чем 5000 раз превышающий их собственную массу.</a:t>
            </a:r>
            <a:endParaRPr lang="ru-RU" dirty="0">
              <a:solidFill>
                <a:schemeClr val="bg1"/>
              </a:solidFill>
            </a:endParaRPr>
          </a:p>
        </p:txBody>
      </p:sp>
      <p:pic>
        <p:nvPicPr>
          <p:cNvPr id="3074" name="Picture 2" descr="C:\Documents and Settings\Admin\Мои документы\Загрузки\митис.jpeg"/>
          <p:cNvPicPr>
            <a:picLocks noChangeAspect="1" noChangeArrowheads="1"/>
          </p:cNvPicPr>
          <p:nvPr/>
        </p:nvPicPr>
        <p:blipFill>
          <a:blip r:embed="rId2"/>
          <a:srcRect/>
          <a:stretch>
            <a:fillRect/>
          </a:stretch>
        </p:blipFill>
        <p:spPr bwMode="auto">
          <a:xfrm>
            <a:off x="5929322" y="0"/>
            <a:ext cx="3214678" cy="3643313"/>
          </a:xfrm>
          <a:prstGeom prst="rect">
            <a:avLst/>
          </a:prstGeom>
          <a:noFill/>
        </p:spPr>
      </p:pic>
    </p:spTree>
  </p:cSld>
  <p:clrMapOvr>
    <a:masterClrMapping/>
  </p:clrMapOvr>
  <p:transition advClick="0">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Прямоугольник 1"/>
          <p:cNvSpPr/>
          <p:nvPr/>
        </p:nvSpPr>
        <p:spPr>
          <a:xfrm>
            <a:off x="0" y="0"/>
            <a:ext cx="9144000" cy="2246769"/>
          </a:xfrm>
          <a:prstGeom prst="rect">
            <a:avLst/>
          </a:prstGeom>
        </p:spPr>
        <p:txBody>
          <a:bodyPr wrap="square">
            <a:spAutoFit/>
          </a:bodyPr>
          <a:lstStyle/>
          <a:p>
            <a:r>
              <a:rPr lang="ru-RU" sz="2800" b="1" dirty="0" smtClean="0">
                <a:solidFill>
                  <a:schemeClr val="bg1"/>
                </a:solidFill>
                <a:latin typeface="Times New Roman" pitchFamily="18" charset="0"/>
                <a:cs typeface="Times New Roman" pitchFamily="18" charset="0"/>
              </a:rPr>
              <a:t> Первый в мире электромагнит, продемонстрированный </a:t>
            </a:r>
            <a:r>
              <a:rPr lang="ru-RU" sz="2800" b="1" dirty="0" err="1" smtClean="0">
                <a:solidFill>
                  <a:schemeClr val="bg1"/>
                </a:solidFill>
                <a:latin typeface="Times New Roman" pitchFamily="18" charset="0"/>
                <a:cs typeface="Times New Roman" pitchFamily="18" charset="0"/>
              </a:rPr>
              <a:t>Стердженом</a:t>
            </a:r>
            <a:r>
              <a:rPr lang="ru-RU" sz="2800" b="1" dirty="0" smtClean="0">
                <a:solidFill>
                  <a:schemeClr val="bg1"/>
                </a:solidFill>
                <a:latin typeface="Times New Roman" pitchFamily="18" charset="0"/>
                <a:cs typeface="Times New Roman" pitchFamily="18" charset="0"/>
              </a:rPr>
              <a:t> 23 мая 1825 г., это согнутый в подкову лакированный железный стержень длиной 30 и диаметром  1,3 см, покрытый сверху одним слоем изолированной медной проволоки. </a:t>
            </a:r>
            <a:endParaRPr lang="ru-RU" sz="2800" dirty="0">
              <a:solidFill>
                <a:schemeClr val="bg1"/>
              </a:solidFill>
            </a:endParaRPr>
          </a:p>
        </p:txBody>
      </p:sp>
      <p:pic>
        <p:nvPicPr>
          <p:cNvPr id="3" name="Рисунок 4" descr="Первый в мире электромагнит"/>
          <p:cNvPicPr>
            <a:picLocks noChangeAspect="1" noChangeArrowheads="1"/>
          </p:cNvPicPr>
          <p:nvPr/>
        </p:nvPicPr>
        <p:blipFill>
          <a:blip r:embed="rId2"/>
          <a:srcRect/>
          <a:stretch>
            <a:fillRect/>
          </a:stretch>
        </p:blipFill>
        <p:spPr bwMode="auto">
          <a:xfrm>
            <a:off x="1" y="2357430"/>
            <a:ext cx="3071802" cy="4500570"/>
          </a:xfrm>
          <a:prstGeom prst="rect">
            <a:avLst/>
          </a:prstGeom>
          <a:noFill/>
          <a:ln w="9525">
            <a:noFill/>
            <a:miter lim="800000"/>
            <a:headEnd/>
            <a:tailEnd/>
          </a:ln>
        </p:spPr>
      </p:pic>
      <p:sp>
        <p:nvSpPr>
          <p:cNvPr id="4" name="Прямоугольник 3"/>
          <p:cNvSpPr/>
          <p:nvPr/>
        </p:nvSpPr>
        <p:spPr>
          <a:xfrm>
            <a:off x="3714744" y="2385356"/>
            <a:ext cx="5429256" cy="4472644"/>
          </a:xfrm>
          <a:prstGeom prst="rect">
            <a:avLst/>
          </a:prstGeom>
        </p:spPr>
        <p:txBody>
          <a:bodyPr wrap="square">
            <a:spAutoFit/>
          </a:bodyPr>
          <a:lstStyle/>
          <a:p>
            <a:pPr eaLnBrk="0" hangingPunct="0"/>
            <a:r>
              <a:rPr lang="ru-RU" sz="2800" b="1" dirty="0" smtClean="0">
                <a:solidFill>
                  <a:schemeClr val="bg1"/>
                </a:solidFill>
                <a:latin typeface="Times New Roman" pitchFamily="18" charset="0"/>
                <a:cs typeface="Times New Roman" pitchFamily="18" charset="0"/>
              </a:rPr>
              <a:t>Электромагнит удерживал на весу 3600 г и значительно превосходил по силе природные магниты такой же массы.</a:t>
            </a:r>
          </a:p>
          <a:p>
            <a:pPr eaLnBrk="0" hangingPunct="0"/>
            <a:endParaRPr lang="ru-RU" sz="2800" b="1" dirty="0" smtClean="0">
              <a:solidFill>
                <a:schemeClr val="bg1"/>
              </a:solidFill>
              <a:latin typeface="Times New Roman" pitchFamily="18" charset="0"/>
              <a:cs typeface="Times New Roman" pitchFamily="18" charset="0"/>
            </a:endParaRPr>
          </a:p>
          <a:p>
            <a:pPr eaLnBrk="0" hangingPunct="0"/>
            <a:r>
              <a:rPr lang="ru-RU" sz="2800" b="1" dirty="0" smtClean="0">
                <a:solidFill>
                  <a:schemeClr val="bg1"/>
                </a:solidFill>
                <a:latin typeface="Times New Roman" pitchFamily="18" charset="0"/>
                <a:cs typeface="Times New Roman" pitchFamily="18" charset="0"/>
              </a:rPr>
              <a:t>    Джоуль, экспериментируя с самым первым магнитом </a:t>
            </a:r>
            <a:r>
              <a:rPr lang="ru-RU" sz="2800" b="1" dirty="0" err="1" smtClean="0">
                <a:solidFill>
                  <a:schemeClr val="bg1"/>
                </a:solidFill>
                <a:latin typeface="Times New Roman" pitchFamily="18" charset="0"/>
                <a:cs typeface="Times New Roman" pitchFamily="18" charset="0"/>
              </a:rPr>
              <a:t>Стерджена</a:t>
            </a:r>
            <a:r>
              <a:rPr lang="ru-RU" sz="2800" b="1" dirty="0" smtClean="0">
                <a:solidFill>
                  <a:schemeClr val="bg1"/>
                </a:solidFill>
                <a:latin typeface="Times New Roman" pitchFamily="18" charset="0"/>
                <a:cs typeface="Times New Roman" pitchFamily="18" charset="0"/>
              </a:rPr>
              <a:t>, сумел довести его подъемную силу до 20 кг. Это было в том же 1825 г.</a:t>
            </a:r>
            <a:endParaRPr lang="ru-RU" sz="2800" b="1" dirty="0">
              <a:solidFill>
                <a:schemeClr val="bg1"/>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Электромагнитные траверсы"/>
          <p:cNvPicPr>
            <a:picLocks noChangeAspect="1" noChangeArrowheads="1"/>
          </p:cNvPicPr>
          <p:nvPr/>
        </p:nvPicPr>
        <p:blipFill>
          <a:blip r:embed="rId2"/>
          <a:srcRect/>
          <a:stretch>
            <a:fillRect/>
          </a:stretch>
        </p:blipFill>
        <p:spPr bwMode="auto">
          <a:xfrm>
            <a:off x="0" y="0"/>
            <a:ext cx="3286125" cy="3714750"/>
          </a:xfrm>
          <a:prstGeom prst="rect">
            <a:avLst/>
          </a:prstGeom>
          <a:noFill/>
          <a:ln w="9525">
            <a:noFill/>
            <a:miter lim="800000"/>
            <a:headEnd/>
            <a:tailEnd/>
          </a:ln>
        </p:spPr>
      </p:pic>
      <p:pic>
        <p:nvPicPr>
          <p:cNvPr id="3" name="Рисунок 1" descr="travers6.jpg"/>
          <p:cNvPicPr>
            <a:picLocks noChangeAspect="1"/>
          </p:cNvPicPr>
          <p:nvPr/>
        </p:nvPicPr>
        <p:blipFill>
          <a:blip r:embed="rId3">
            <a:lum bright="26000" contrast="44000"/>
          </a:blip>
          <a:srcRect/>
          <a:stretch>
            <a:fillRect/>
          </a:stretch>
        </p:blipFill>
        <p:spPr bwMode="auto">
          <a:xfrm>
            <a:off x="0" y="0"/>
            <a:ext cx="9144000" cy="6858000"/>
          </a:xfrm>
          <a:prstGeom prst="rect">
            <a:avLst/>
          </a:prstGeom>
          <a:noFill/>
          <a:ln w="9525">
            <a:noFill/>
            <a:miter lim="800000"/>
            <a:headEnd/>
            <a:tailEnd/>
          </a:ln>
        </p:spPr>
      </p:pic>
      <p:sp>
        <p:nvSpPr>
          <p:cNvPr id="4" name="Прямоугольник 3"/>
          <p:cNvSpPr/>
          <p:nvPr/>
        </p:nvSpPr>
        <p:spPr>
          <a:xfrm>
            <a:off x="1214382" y="5288340"/>
            <a:ext cx="7929618" cy="1569660"/>
          </a:xfrm>
          <a:prstGeom prst="rect">
            <a:avLst/>
          </a:prstGeom>
        </p:spPr>
        <p:txBody>
          <a:bodyPr wrap="square">
            <a:spAutoFit/>
          </a:bodyPr>
          <a:lstStyle/>
          <a:p>
            <a:r>
              <a:rPr lang="ru-RU" sz="3200" b="1" dirty="0" smtClean="0">
                <a:latin typeface="Times New Roman" pitchFamily="18" charset="0"/>
                <a:cs typeface="Times New Roman" pitchFamily="18" charset="0"/>
              </a:rPr>
              <a:t>Электромагнитные траверсы используются для перемещения длинномерных грузов. </a:t>
            </a:r>
            <a:endParaRPr lang="ru-RU" sz="3200" b="1"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Прямоугольник 1"/>
          <p:cNvSpPr/>
          <p:nvPr/>
        </p:nvSpPr>
        <p:spPr>
          <a:xfrm>
            <a:off x="0" y="0"/>
            <a:ext cx="9144000" cy="3108543"/>
          </a:xfrm>
          <a:prstGeom prst="rect">
            <a:avLst/>
          </a:prstGeom>
          <a:noFill/>
        </p:spPr>
        <p:txBody>
          <a:bodyPr wrap="square">
            <a:spAutoFit/>
          </a:bodyPr>
          <a:lstStyle/>
          <a:p>
            <a:r>
              <a:rPr lang="ru-RU" sz="2400" b="1" dirty="0" smtClean="0">
                <a:solidFill>
                  <a:schemeClr val="bg1"/>
                </a:solidFill>
                <a:latin typeface="Times New Roman" pitchFamily="18" charset="0"/>
                <a:cs typeface="Times New Roman" pitchFamily="18" charset="0"/>
              </a:rPr>
              <a:t> </a:t>
            </a:r>
            <a:r>
              <a:rPr lang="ru-RU" sz="2800" b="1" dirty="0" smtClean="0">
                <a:solidFill>
                  <a:schemeClr val="bg1"/>
                </a:solidFill>
                <a:latin typeface="Times New Roman" pitchFamily="18" charset="0"/>
                <a:cs typeface="Times New Roman" pitchFamily="18" charset="0"/>
              </a:rPr>
              <a:t>Электромагниты широко применяют в технике благодаря их замечательным свойствам. Они быстро размагничиваются при выключении тока, их можно изготавливать (в зависимости от назначения) самых различных размеров, во время работы электромагнита можно регулировать его магнитное действие, меняя силу тока в катушке.</a:t>
            </a:r>
            <a:endParaRPr lang="ru-RU" sz="2800" dirty="0">
              <a:solidFill>
                <a:schemeClr val="bg1"/>
              </a:solidFill>
            </a:endParaRPr>
          </a:p>
        </p:txBody>
      </p:sp>
      <p:pic>
        <p:nvPicPr>
          <p:cNvPr id="3" name="Picture 6" descr="http://www.electromagnit.ru/data/electromagnit/emic/emis%20%202.jpg"/>
          <p:cNvPicPr>
            <a:picLocks noChangeAspect="1" noChangeArrowheads="1"/>
          </p:cNvPicPr>
          <p:nvPr/>
        </p:nvPicPr>
        <p:blipFill>
          <a:blip r:embed="rId2"/>
          <a:srcRect/>
          <a:stretch>
            <a:fillRect/>
          </a:stretch>
        </p:blipFill>
        <p:spPr bwMode="auto">
          <a:xfrm>
            <a:off x="0" y="3214686"/>
            <a:ext cx="2451724" cy="3143272"/>
          </a:xfrm>
          <a:prstGeom prst="rect">
            <a:avLst/>
          </a:prstGeom>
          <a:noFill/>
          <a:ln w="9525">
            <a:noFill/>
            <a:miter lim="800000"/>
            <a:headEnd/>
            <a:tailEnd/>
          </a:ln>
        </p:spPr>
      </p:pic>
      <p:pic>
        <p:nvPicPr>
          <p:cNvPr id="4" name="Picture 5" descr="http://www.electromagnit.ru/data/electromagnit/emic/emis%20%201.jpg"/>
          <p:cNvPicPr>
            <a:picLocks noChangeAspect="1" noChangeArrowheads="1"/>
          </p:cNvPicPr>
          <p:nvPr/>
        </p:nvPicPr>
        <p:blipFill>
          <a:blip r:embed="rId3"/>
          <a:srcRect/>
          <a:stretch>
            <a:fillRect/>
          </a:stretch>
        </p:blipFill>
        <p:spPr bwMode="auto">
          <a:xfrm>
            <a:off x="2428860" y="3214686"/>
            <a:ext cx="2143140" cy="3143272"/>
          </a:xfrm>
          <a:prstGeom prst="rect">
            <a:avLst/>
          </a:prstGeom>
          <a:noFill/>
          <a:ln w="9525">
            <a:noFill/>
            <a:miter lim="800000"/>
            <a:headEnd/>
            <a:tailEnd/>
          </a:ln>
        </p:spPr>
      </p:pic>
      <p:sp>
        <p:nvSpPr>
          <p:cNvPr id="5" name="Прямоугольник 4"/>
          <p:cNvSpPr/>
          <p:nvPr/>
        </p:nvSpPr>
        <p:spPr>
          <a:xfrm>
            <a:off x="4572000" y="3214686"/>
            <a:ext cx="4572000" cy="3046988"/>
          </a:xfrm>
          <a:prstGeom prst="rect">
            <a:avLst/>
          </a:prstGeom>
        </p:spPr>
        <p:txBody>
          <a:bodyPr wrap="square">
            <a:spAutoFit/>
          </a:bodyPr>
          <a:lstStyle/>
          <a:p>
            <a:r>
              <a:rPr lang="ru-RU" sz="2400" b="1" dirty="0" smtClean="0">
                <a:solidFill>
                  <a:schemeClr val="bg1"/>
                </a:solidFill>
                <a:latin typeface="Times New Roman" pitchFamily="18" charset="0"/>
                <a:cs typeface="Times New Roman" pitchFamily="18" charset="0"/>
              </a:rPr>
              <a:t>Электромагниты однофазные переменного тока предназначены для дистанционного управления исполнительными механизмами различного промышленного и бытового назначения</a:t>
            </a:r>
            <a:r>
              <a:rPr lang="ru-RU" sz="2400" dirty="0" smtClean="0">
                <a:solidFill>
                  <a:schemeClr val="bg1"/>
                </a:solidFill>
              </a:rPr>
              <a:t>.</a:t>
            </a:r>
            <a:endParaRPr lang="ru-RU" sz="2400" dirty="0">
              <a:solidFill>
                <a:schemeClr val="bg1"/>
              </a:solidFill>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8" descr="D:\WINDOWS\Users\Aida\Рабочий стол\МОИ проекты на разработке\НА СРОЧНОЙ РАЗРАБОТКЕ\электромагниты\Электромагниты\gruz-mag-039.jpg"/>
          <p:cNvPicPr>
            <a:picLocks noChangeAspect="1" noChangeArrowheads="1"/>
          </p:cNvPicPr>
          <p:nvPr/>
        </p:nvPicPr>
        <p:blipFill>
          <a:blip r:embed="rId2"/>
          <a:srcRect/>
          <a:stretch>
            <a:fillRect/>
          </a:stretch>
        </p:blipFill>
        <p:spPr bwMode="auto">
          <a:xfrm>
            <a:off x="0" y="0"/>
            <a:ext cx="3286116" cy="2666977"/>
          </a:xfrm>
          <a:prstGeom prst="rect">
            <a:avLst/>
          </a:prstGeom>
          <a:noFill/>
          <a:ln w="9525">
            <a:noFill/>
            <a:miter lim="800000"/>
            <a:headEnd/>
            <a:tailEnd/>
          </a:ln>
        </p:spPr>
      </p:pic>
      <p:pic>
        <p:nvPicPr>
          <p:cNvPr id="5" name="Picture 3" descr="D:\WINDOWS\Users\Aida\Рабочий стол\МОИ проекты на разработке\НА СРОЧНОЙ РАЗРАБОТКЕ\электромагниты\Электромагниты\gruz-mag-032.jpg"/>
          <p:cNvPicPr>
            <a:picLocks noChangeAspect="1" noChangeArrowheads="1"/>
          </p:cNvPicPr>
          <p:nvPr/>
        </p:nvPicPr>
        <p:blipFill>
          <a:blip r:embed="rId3"/>
          <a:srcRect/>
          <a:stretch>
            <a:fillRect/>
          </a:stretch>
        </p:blipFill>
        <p:spPr bwMode="auto">
          <a:xfrm>
            <a:off x="3214678" y="0"/>
            <a:ext cx="5929322" cy="2643182"/>
          </a:xfrm>
          <a:prstGeom prst="rect">
            <a:avLst/>
          </a:prstGeom>
          <a:noFill/>
          <a:ln w="9525">
            <a:noFill/>
            <a:miter lim="800000"/>
            <a:headEnd/>
            <a:tailEnd/>
          </a:ln>
        </p:spPr>
      </p:pic>
      <p:sp>
        <p:nvSpPr>
          <p:cNvPr id="6" name="Прямоугольник 5"/>
          <p:cNvSpPr/>
          <p:nvPr/>
        </p:nvSpPr>
        <p:spPr>
          <a:xfrm>
            <a:off x="0" y="4857760"/>
            <a:ext cx="8572528" cy="1815882"/>
          </a:xfrm>
          <a:prstGeom prst="rect">
            <a:avLst/>
          </a:prstGeom>
        </p:spPr>
        <p:txBody>
          <a:bodyPr wrap="square">
            <a:spAutoFit/>
          </a:bodyPr>
          <a:lstStyle/>
          <a:p>
            <a:r>
              <a:rPr lang="ru-RU" b="1" dirty="0" smtClean="0">
                <a:solidFill>
                  <a:schemeClr val="bg1"/>
                </a:solidFill>
                <a:latin typeface="Times New Roman" pitchFamily="18" charset="0"/>
                <a:cs typeface="Times New Roman" pitchFamily="18" charset="0"/>
              </a:rPr>
              <a:t> </a:t>
            </a:r>
            <a:r>
              <a:rPr lang="ru-RU" sz="2800" b="1" dirty="0" smtClean="0">
                <a:solidFill>
                  <a:schemeClr val="bg1"/>
                </a:solidFill>
                <a:latin typeface="Times New Roman" pitchFamily="18" charset="0"/>
                <a:cs typeface="Times New Roman" pitchFamily="18" charset="0"/>
              </a:rPr>
              <a:t>Электромагниты, обладающие большой подъемной силой, используют на заводах для переноски изделий из стали или чугуна, а также стальных и чугунных стружек, слитков. </a:t>
            </a:r>
            <a:endParaRPr lang="ru-RU" sz="2800" dirty="0">
              <a:solidFill>
                <a:schemeClr val="bg1"/>
              </a:solidFill>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Рисунок 5" descr="Рисунок1.jpg"/>
          <p:cNvPicPr>
            <a:picLocks noChangeAspect="1"/>
          </p:cNvPicPr>
          <p:nvPr/>
        </p:nvPicPr>
        <p:blipFill>
          <a:blip r:embed="rId2"/>
          <a:srcRect/>
          <a:stretch>
            <a:fillRect/>
          </a:stretch>
        </p:blipFill>
        <p:spPr bwMode="auto">
          <a:xfrm>
            <a:off x="0" y="0"/>
            <a:ext cx="4429124" cy="3786190"/>
          </a:xfrm>
          <a:prstGeom prst="rect">
            <a:avLst/>
          </a:prstGeom>
          <a:noFill/>
          <a:ln w="9525">
            <a:noFill/>
            <a:miter lim="800000"/>
            <a:headEnd/>
            <a:tailEnd/>
          </a:ln>
        </p:spPr>
      </p:pic>
      <p:pic>
        <p:nvPicPr>
          <p:cNvPr id="3" name="Рисунок 4" descr="Рисунок2.jpg"/>
          <p:cNvPicPr>
            <a:picLocks noChangeAspect="1"/>
          </p:cNvPicPr>
          <p:nvPr/>
        </p:nvPicPr>
        <p:blipFill>
          <a:blip r:embed="rId3"/>
          <a:srcRect/>
          <a:stretch>
            <a:fillRect/>
          </a:stretch>
        </p:blipFill>
        <p:spPr bwMode="auto">
          <a:xfrm>
            <a:off x="4429124" y="0"/>
            <a:ext cx="4714876" cy="3786190"/>
          </a:xfrm>
          <a:prstGeom prst="rect">
            <a:avLst/>
          </a:prstGeom>
          <a:noFill/>
          <a:ln w="9525">
            <a:noFill/>
            <a:miter lim="800000"/>
            <a:headEnd/>
            <a:tailEnd/>
          </a:ln>
        </p:spPr>
      </p:pic>
      <p:sp>
        <p:nvSpPr>
          <p:cNvPr id="4" name="Прямоугольник 3"/>
          <p:cNvSpPr/>
          <p:nvPr/>
        </p:nvSpPr>
        <p:spPr>
          <a:xfrm>
            <a:off x="0" y="4611231"/>
            <a:ext cx="8786842" cy="2246769"/>
          </a:xfrm>
          <a:prstGeom prst="rect">
            <a:avLst/>
          </a:prstGeom>
        </p:spPr>
        <p:txBody>
          <a:bodyPr wrap="square">
            <a:spAutoFit/>
          </a:bodyPr>
          <a:lstStyle/>
          <a:p>
            <a:r>
              <a:rPr lang="ru-RU" sz="2800" b="1" dirty="0" smtClean="0">
                <a:solidFill>
                  <a:schemeClr val="bg1"/>
                </a:solidFill>
                <a:latin typeface="Times New Roman" pitchFamily="18" charset="0"/>
                <a:cs typeface="Times New Roman" pitchFamily="18" charset="0"/>
              </a:rPr>
              <a:t>Применяются электромагниты в телеграфном, телефонном аппаратах , в электрическом звонке, электродвигателе, трансформаторе, электромагнитном реле и во многих других устройствах</a:t>
            </a:r>
            <a:r>
              <a:rPr lang="ru-RU" b="1" dirty="0" smtClean="0">
                <a:solidFill>
                  <a:schemeClr val="bg1"/>
                </a:solidFill>
                <a:latin typeface="Times New Roman" pitchFamily="18" charset="0"/>
                <a:cs typeface="Times New Roman" pitchFamily="18" charset="0"/>
              </a:rPr>
              <a:t>.</a:t>
            </a:r>
            <a:endParaRPr lang="ru-RU" dirty="0">
              <a:solidFill>
                <a:schemeClr val="bg1"/>
              </a:solidFill>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Прямоугольник 1"/>
          <p:cNvSpPr/>
          <p:nvPr/>
        </p:nvSpPr>
        <p:spPr>
          <a:xfrm>
            <a:off x="0" y="1"/>
            <a:ext cx="9144000" cy="3970318"/>
          </a:xfrm>
          <a:prstGeom prst="rect">
            <a:avLst/>
          </a:prstGeom>
        </p:spPr>
        <p:txBody>
          <a:bodyPr wrap="square">
            <a:spAutoFit/>
          </a:bodyPr>
          <a:lstStyle/>
          <a:p>
            <a:r>
              <a:rPr lang="ru-RU" b="1" dirty="0" smtClean="0">
                <a:latin typeface="Times New Roman" pitchFamily="18" charset="0"/>
                <a:cs typeface="Times New Roman" pitchFamily="18" charset="0"/>
              </a:rPr>
              <a:t> </a:t>
            </a:r>
            <a:r>
              <a:rPr lang="ru-RU" sz="2800" b="1" dirty="0" smtClean="0">
                <a:solidFill>
                  <a:schemeClr val="bg1"/>
                </a:solidFill>
                <a:latin typeface="Times New Roman" pitchFamily="18" charset="0"/>
                <a:cs typeface="Times New Roman" pitchFamily="18" charset="0"/>
              </a:rPr>
              <a:t>В составе различных механизмов электромагниты используются в качестве привода для осуществления необходимого поступательного перемещения (поворота) рабочих органов машин или для создания удерживающей силы. Это электромагниты грузоподъёмных машин, электромагниты муфт сцепления и тормозов, электромагниты, применяемые в различных пускателях, контакторах, выключателях, электроизмерительных приборах и т. п</a:t>
            </a:r>
            <a:r>
              <a:rPr lang="ru-RU" sz="2800" dirty="0" smtClean="0">
                <a:solidFill>
                  <a:schemeClr val="bg1"/>
                </a:solidFill>
              </a:rPr>
              <a:t>.</a:t>
            </a:r>
            <a:endParaRPr lang="ru-RU" sz="2800" dirty="0">
              <a:solidFill>
                <a:schemeClr val="bg1"/>
              </a:solidFill>
            </a:endParaRPr>
          </a:p>
        </p:txBody>
      </p:sp>
      <p:pic>
        <p:nvPicPr>
          <p:cNvPr id="3" name="Рисунок 1" descr="http://elmagnit.ru/img/cat/small/75x59.jpg"/>
          <p:cNvPicPr>
            <a:picLocks noChangeAspect="1" noChangeArrowheads="1"/>
          </p:cNvPicPr>
          <p:nvPr/>
        </p:nvPicPr>
        <p:blipFill>
          <a:blip r:embed="rId2"/>
          <a:srcRect/>
          <a:stretch>
            <a:fillRect/>
          </a:stretch>
        </p:blipFill>
        <p:spPr bwMode="auto">
          <a:xfrm>
            <a:off x="4929188" y="3929066"/>
            <a:ext cx="4214812" cy="2928934"/>
          </a:xfrm>
          <a:prstGeom prst="rect">
            <a:avLst/>
          </a:prstGeom>
          <a:noFill/>
          <a:ln w="9525">
            <a:noFill/>
            <a:miter lim="800000"/>
            <a:headEnd/>
            <a:tailEnd/>
          </a:ln>
        </p:spPr>
      </p:pic>
      <p:sp>
        <p:nvSpPr>
          <p:cNvPr id="4" name="Прямоугольник 3"/>
          <p:cNvSpPr/>
          <p:nvPr/>
        </p:nvSpPr>
        <p:spPr>
          <a:xfrm>
            <a:off x="0" y="5429264"/>
            <a:ext cx="4808432" cy="523220"/>
          </a:xfrm>
          <a:prstGeom prst="rect">
            <a:avLst/>
          </a:prstGeom>
        </p:spPr>
        <p:txBody>
          <a:bodyPr wrap="none">
            <a:spAutoFit/>
          </a:bodyPr>
          <a:lstStyle/>
          <a:p>
            <a:r>
              <a:rPr lang="ru-RU" sz="2800" b="1" dirty="0" smtClean="0">
                <a:solidFill>
                  <a:schemeClr val="bg1"/>
                </a:solidFill>
                <a:latin typeface="Times New Roman" pitchFamily="18" charset="0"/>
                <a:cs typeface="Times New Roman" pitchFamily="18" charset="0"/>
              </a:rPr>
              <a:t>Тормозные электромагниты</a:t>
            </a:r>
            <a:endParaRPr lang="ru-RU" sz="2800" b="1" dirty="0">
              <a:solidFill>
                <a:schemeClr val="bg1"/>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Прямоугольник 1"/>
          <p:cNvSpPr/>
          <p:nvPr/>
        </p:nvSpPr>
        <p:spPr>
          <a:xfrm>
            <a:off x="0" y="0"/>
            <a:ext cx="9144000" cy="2062103"/>
          </a:xfrm>
          <a:prstGeom prst="rect">
            <a:avLst/>
          </a:prstGeom>
        </p:spPr>
        <p:txBody>
          <a:bodyPr wrap="square">
            <a:spAutoFit/>
          </a:bodyPr>
          <a:lstStyle/>
          <a:p>
            <a:r>
              <a:rPr lang="ru-RU" sz="3200" dirty="0" smtClean="0">
                <a:solidFill>
                  <a:schemeClr val="bg1"/>
                </a:solidFill>
              </a:rPr>
              <a:t>Самый простой вывод, который можно сделать из выше сказанного - нет области прикладной деятельности человека, где бы не применялись магниты.</a:t>
            </a:r>
            <a:endParaRPr lang="ru-RU" sz="3200" dirty="0">
              <a:solidFill>
                <a:schemeClr val="bg1"/>
              </a:solidFill>
            </a:endParaRPr>
          </a:p>
        </p:txBody>
      </p:sp>
      <p:pic>
        <p:nvPicPr>
          <p:cNvPr id="6146" name="Picture 2" descr="C:\Documents and Settings\Admin\Мои документы\Загрузки\олвап.jpg"/>
          <p:cNvPicPr>
            <a:picLocks noChangeAspect="1" noChangeArrowheads="1"/>
          </p:cNvPicPr>
          <p:nvPr/>
        </p:nvPicPr>
        <p:blipFill>
          <a:blip r:embed="rId2"/>
          <a:srcRect/>
          <a:stretch>
            <a:fillRect/>
          </a:stretch>
        </p:blipFill>
        <p:spPr bwMode="auto">
          <a:xfrm>
            <a:off x="2285984" y="1714488"/>
            <a:ext cx="5988656" cy="4614533"/>
          </a:xfrm>
          <a:prstGeom prst="rect">
            <a:avLst/>
          </a:prstGeom>
          <a:noFill/>
        </p:spPr>
      </p:pic>
    </p:spTree>
  </p:cSld>
  <p:clrMapOvr>
    <a:masterClrMapping/>
  </p:clrMapOvr>
  <p:transition spd="med">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77</TotalTime>
  <Words>295</Words>
  <Application>Microsoft Office PowerPoint</Application>
  <PresentationFormat>Экран (4:3)</PresentationFormat>
  <Paragraphs>14</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Апекс</vt:lpstr>
      <vt:lpstr>Электромагниты</vt:lpstr>
      <vt:lpstr>Слайд 2</vt:lpstr>
      <vt:lpstr>Слайд 3</vt:lpstr>
      <vt:lpstr>Слайд 4</vt:lpstr>
      <vt:lpstr>Слайд 5</vt:lpstr>
      <vt:lpstr>Слайд 6</vt:lpstr>
      <vt:lpstr>Слайд 7</vt:lpstr>
      <vt:lpstr>Слайд 8</vt:lpstr>
      <vt:lpstr>Слайд 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Электромагниты</dc:title>
  <dc:creator>Admin</dc:creator>
  <cp:lastModifiedBy>кабинет</cp:lastModifiedBy>
  <cp:revision>8</cp:revision>
  <dcterms:created xsi:type="dcterms:W3CDTF">2011-04-26T14:39:58Z</dcterms:created>
  <dcterms:modified xsi:type="dcterms:W3CDTF">2009-04-29T05:01:11Z</dcterms:modified>
</cp:coreProperties>
</file>