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024D-207A-40FC-881D-16C4FED5704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B7AAD9-2B7E-4F14-A8AC-B6DF3B1F72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024D-207A-40FC-881D-16C4FED5704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AD9-2B7E-4F14-A8AC-B6DF3B1F72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024D-207A-40FC-881D-16C4FED5704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AD9-2B7E-4F14-A8AC-B6DF3B1F72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024D-207A-40FC-881D-16C4FED5704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AD9-2B7E-4F14-A8AC-B6DF3B1F72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024D-207A-40FC-881D-16C4FED5704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AD9-2B7E-4F14-A8AC-B6DF3B1F72C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024D-207A-40FC-881D-16C4FED5704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AD9-2B7E-4F14-A8AC-B6DF3B1F72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024D-207A-40FC-881D-16C4FED5704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AD9-2B7E-4F14-A8AC-B6DF3B1F72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024D-207A-40FC-881D-16C4FED5704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AD9-2B7E-4F14-A8AC-B6DF3B1F72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024D-207A-40FC-881D-16C4FED5704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AD9-2B7E-4F14-A8AC-B6DF3B1F72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024D-207A-40FC-881D-16C4FED5704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AD9-2B7E-4F14-A8AC-B6DF3B1F72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024D-207A-40FC-881D-16C4FED5704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AD9-2B7E-4F14-A8AC-B6DF3B1F72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47E024D-207A-40FC-881D-16C4FED5704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B7AAD9-2B7E-4F14-A8AC-B6DF3B1F72C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747464"/>
            <a:ext cx="7772400" cy="2808312"/>
          </a:xfrm>
        </p:spPr>
        <p:txBody>
          <a:bodyPr/>
          <a:lstStyle/>
          <a:p>
            <a:r>
              <a:rPr lang="ru-RU" dirty="0" smtClean="0"/>
              <a:t>Урок № 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212976"/>
            <a:ext cx="6400800" cy="12192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Звезды и созвездия. Небесные координаты и звездные карты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5784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пользоваться ПКЗН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накладном </a:t>
            </a:r>
            <a:r>
              <a:rPr lang="ru-RU" dirty="0"/>
              <a:t>круге сделать </a:t>
            </a:r>
            <a:r>
              <a:rPr lang="ru-RU" dirty="0" smtClean="0"/>
              <a:t>внутренний </a:t>
            </a:r>
            <a:r>
              <a:rPr lang="ru-RU" dirty="0"/>
              <a:t>вырез по одной из замкнутых линий с определенной широтой </a:t>
            </a:r>
            <a:r>
              <a:rPr lang="ru-RU" dirty="0" smtClean="0"/>
              <a:t>места: </a:t>
            </a:r>
            <a:r>
              <a:rPr lang="ru-RU" dirty="0"/>
              <a:t>для </a:t>
            </a:r>
            <a:r>
              <a:rPr lang="ru-RU" dirty="0" smtClean="0"/>
              <a:t>Воронежа (</a:t>
            </a:r>
            <a:r>
              <a:rPr lang="ru-RU" dirty="0"/>
              <a:t>широта </a:t>
            </a:r>
            <a:r>
              <a:rPr lang="ru-RU" dirty="0" smtClean="0"/>
              <a:t>51°40</a:t>
            </a:r>
            <a:r>
              <a:rPr lang="en-US" smtClean="0"/>
              <a:t>’</a:t>
            </a:r>
            <a:r>
              <a:rPr lang="ru-RU" baseline="30000" smtClean="0"/>
              <a:t> </a:t>
            </a:r>
            <a:r>
              <a:rPr lang="ru-RU" dirty="0" smtClean="0"/>
              <a:t>), </a:t>
            </a:r>
            <a:r>
              <a:rPr lang="ru-RU" dirty="0"/>
              <a:t>линия с отметками </a:t>
            </a:r>
            <a:r>
              <a:rPr lang="ru-RU" dirty="0" smtClean="0"/>
              <a:t>50°. </a:t>
            </a:r>
          </a:p>
          <a:p>
            <a:r>
              <a:rPr lang="ru-RU" dirty="0" smtClean="0"/>
              <a:t>Накладной </a:t>
            </a:r>
            <a:r>
              <a:rPr lang="ru-RU" dirty="0"/>
              <a:t>круг кладут на карту так, чтобы нужный нам час </a:t>
            </a:r>
            <a:r>
              <a:rPr lang="ru-RU" dirty="0" smtClean="0"/>
              <a:t>пришелся </a:t>
            </a:r>
            <a:r>
              <a:rPr lang="ru-RU" dirty="0"/>
              <a:t>против соответствующей даты </a:t>
            </a:r>
            <a:r>
              <a:rPr lang="ru-RU" dirty="0" smtClean="0"/>
              <a:t>,тогда </a:t>
            </a:r>
            <a:r>
              <a:rPr lang="ru-RU" dirty="0"/>
              <a:t>в вырезе накладного круга будут находиться те созвездия и звезды, которые в данный момент оказываются над </a:t>
            </a:r>
            <a:r>
              <a:rPr lang="ru-RU" dirty="0" smtClean="0"/>
              <a:t>горизонтом.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7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0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/>
          </a:bodyPr>
          <a:lstStyle/>
          <a:p>
            <a:r>
              <a:rPr lang="ru-RU" dirty="0" smtClean="0"/>
              <a:t>формулировать понятие «созвездие», определять понятие «видимая звездная величина»; определять разницу освещенностей, создаваемых светилами, по известным значениям звездных величин; использовать звездную карту для поиска созвездий и звезд на небе. </a:t>
            </a:r>
          </a:p>
          <a:p>
            <a:r>
              <a:rPr lang="ru-RU" dirty="0" smtClean="0"/>
              <a:t>организовывать целенаправленную познавательную деятельность в ходе самостоятельной работы. </a:t>
            </a:r>
          </a:p>
          <a:p>
            <a:r>
              <a:rPr lang="ru-RU" dirty="0" smtClean="0"/>
              <a:t>формулировать проблему микроисследования, извлекать информацию, представленную в явном виде.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7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/>
              <a:t>Созвездия</a:t>
            </a:r>
            <a:endParaRPr lang="ru-RU" dirty="0"/>
          </a:p>
        </p:txBody>
      </p:sp>
      <p:pic>
        <p:nvPicPr>
          <p:cNvPr id="2050" name="Picture 2" descr="C:\Users\Arina\Desktop\i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2424" r="5304" b="2418"/>
          <a:stretch/>
        </p:blipFill>
        <p:spPr bwMode="auto">
          <a:xfrm>
            <a:off x="611560" y="1419878"/>
            <a:ext cx="4968552" cy="5290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1553700"/>
            <a:ext cx="2915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Созвездиями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называются определённые участки звёздного неба, разделённые между собой строго установленными границами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89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Звездная величина</a:t>
            </a:r>
            <a:endParaRPr lang="ru-RU" dirty="0"/>
          </a:p>
        </p:txBody>
      </p:sp>
      <p:pic>
        <p:nvPicPr>
          <p:cNvPr id="1026" name="Picture 2" descr="C:\Users\Arina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24936" cy="5042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7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Способ отыскания Полярной звезды</a:t>
            </a:r>
            <a:endParaRPr lang="ru-RU" dirty="0"/>
          </a:p>
        </p:txBody>
      </p:sp>
      <p:pic>
        <p:nvPicPr>
          <p:cNvPr id="1026" name="Picture 2" descr="C:\Users\Arina\Desktop\2.02_new.ep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2" r="10433" b="11230"/>
          <a:stretch/>
        </p:blipFill>
        <p:spPr bwMode="auto">
          <a:xfrm>
            <a:off x="467544" y="1834908"/>
            <a:ext cx="4876800" cy="4666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1484784"/>
            <a:ext cx="33918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Современная шкала звёздных величин определена так, что звезда первой величины в 2,512 раза ярче звезды второй величины.</a:t>
            </a:r>
          </a:p>
        </p:txBody>
      </p:sp>
    </p:spTree>
    <p:extLst>
      <p:ext uri="{BB962C8B-B14F-4D97-AF65-F5344CB8AC3E}">
        <p14:creationId xmlns:p14="http://schemas.microsoft.com/office/powerpoint/2010/main" val="31358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Полюс мира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1875059"/>
            <a:ext cx="28803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Точка</a:t>
            </a:r>
            <a:r>
              <a:rPr lang="ru-RU" sz="2800" dirty="0"/>
              <a:t>, в которую направлена ось вращения Земли, получила название Северный полюс мира.</a:t>
            </a:r>
          </a:p>
        </p:txBody>
      </p:sp>
      <p:pic>
        <p:nvPicPr>
          <p:cNvPr id="2050" name="Picture 2" descr="C:\Users\Arina\Desktop\31c_Astrogalax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6"/>
          <a:stretch/>
        </p:blipFill>
        <p:spPr bwMode="auto">
          <a:xfrm>
            <a:off x="152337" y="1700808"/>
            <a:ext cx="5749699" cy="4745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8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экваториальных координат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156177" y="2132856"/>
            <a:ext cx="3096344" cy="511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</a:rPr>
              <a:t>δ &gt; +90° − </a:t>
            </a:r>
            <a:r>
              <a:rPr lang="ru-RU" dirty="0" smtClean="0">
                <a:solidFill>
                  <a:prstClr val="black"/>
                </a:solidFill>
              </a:rPr>
              <a:t>φ </a:t>
            </a:r>
            <a:r>
              <a:rPr lang="ru-RU" sz="2800" dirty="0">
                <a:solidFill>
                  <a:prstClr val="black"/>
                </a:solidFill>
              </a:rPr>
              <a:t>Незаходящие светила</a:t>
            </a:r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</a:p>
          <a:p>
            <a:pPr marL="0" indent="0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l-GR" dirty="0" smtClean="0"/>
              <a:t>δ </a:t>
            </a:r>
            <a:r>
              <a:rPr lang="el-GR" dirty="0"/>
              <a:t>&lt; −90° + </a:t>
            </a:r>
            <a:r>
              <a:rPr lang="el-GR" dirty="0" smtClean="0"/>
              <a:t>φ</a:t>
            </a: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800" dirty="0" err="1" smtClean="0">
                <a:solidFill>
                  <a:prstClr val="black"/>
                </a:solidFill>
              </a:rPr>
              <a:t>Невосходящие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светила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0111" y="2924944"/>
            <a:ext cx="3410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075" name="Picture 3" descr="C:\Users\Arina\Desktop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2377" r="8113" b="7685"/>
          <a:stretch/>
        </p:blipFill>
        <p:spPr bwMode="auto">
          <a:xfrm>
            <a:off x="82803" y="1844824"/>
            <a:ext cx="5857349" cy="4688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1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rina\Desktop\490747_karta-zvezdnogo-neba.jpg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202"/>
            <a:ext cx="6594206" cy="6820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 smtClean="0"/>
              <a:t>Карты звездного неба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536" y="1520311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Arin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3240"/>
            <a:ext cx="8928992" cy="4969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167</TotalTime>
  <Words>220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Урок № 3</vt:lpstr>
      <vt:lpstr>Цели урока</vt:lpstr>
      <vt:lpstr>Созвездия</vt:lpstr>
      <vt:lpstr>Звездная величина</vt:lpstr>
      <vt:lpstr>Способ отыскания Полярной звезды</vt:lpstr>
      <vt:lpstr>Полюс мира</vt:lpstr>
      <vt:lpstr>Система экваториальных координат</vt:lpstr>
      <vt:lpstr>Презентация PowerPoint</vt:lpstr>
      <vt:lpstr>Карты звездного неба</vt:lpstr>
      <vt:lpstr>Как пользоваться ПКЗН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 3</dc:title>
  <dc:creator>Arina</dc:creator>
  <cp:lastModifiedBy>Arina</cp:lastModifiedBy>
  <cp:revision>13</cp:revision>
  <dcterms:created xsi:type="dcterms:W3CDTF">2017-10-31T18:10:42Z</dcterms:created>
  <dcterms:modified xsi:type="dcterms:W3CDTF">2017-11-01T19:02:38Z</dcterms:modified>
</cp:coreProperties>
</file>